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4" r:id="rId3"/>
    <p:sldId id="274" r:id="rId4"/>
    <p:sldId id="275" r:id="rId5"/>
    <p:sldId id="276" r:id="rId6"/>
    <p:sldId id="258" r:id="rId7"/>
    <p:sldId id="277" r:id="rId8"/>
    <p:sldId id="291" r:id="rId9"/>
    <p:sldId id="292" r:id="rId10"/>
    <p:sldId id="297" r:id="rId11"/>
    <p:sldId id="293" r:id="rId12"/>
    <p:sldId id="294" r:id="rId13"/>
    <p:sldId id="295" r:id="rId14"/>
    <p:sldId id="296" r:id="rId15"/>
    <p:sldId id="272"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1386" y="-2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111779-98AC-468F-A899-2DDC25AA52E4}" type="doc">
      <dgm:prSet loTypeId="urn:microsoft.com/office/officeart/2009/layout/CircleArrowProcess" loCatId="process" qsTypeId="urn:microsoft.com/office/officeart/2005/8/quickstyle/simple1" qsCatId="simple" csTypeId="urn:microsoft.com/office/officeart/2005/8/colors/colorful5" csCatId="colorful" phldr="1"/>
      <dgm:spPr/>
      <dgm:t>
        <a:bodyPr/>
        <a:lstStyle/>
        <a:p>
          <a:endParaRPr lang="es-ES"/>
        </a:p>
      </dgm:t>
    </dgm:pt>
    <dgm:pt modelId="{FD01CEBA-ABF5-44F3-9E06-09CAB077A7D0}">
      <dgm:prSet phldrT="[Texto]" custT="1"/>
      <dgm:spPr>
        <a:xfrm>
          <a:off x="2832989" y="554735"/>
          <a:ext cx="855153" cy="427532"/>
        </a:xfrm>
        <a:noFill/>
        <a:ln>
          <a:noFill/>
        </a:ln>
        <a:effectLst/>
      </dgm:spPr>
      <dgm:t>
        <a:bodyPr/>
        <a:lstStyle/>
        <a:p>
          <a:r>
            <a:rPr lang="es-ES" sz="2000" b="1" dirty="0" smtClean="0">
              <a:solidFill>
                <a:sysClr val="windowText" lastClr="000000">
                  <a:hueOff val="0"/>
                  <a:satOff val="0"/>
                  <a:lumOff val="0"/>
                  <a:alphaOff val="0"/>
                </a:sysClr>
              </a:solidFill>
              <a:latin typeface="Calibri"/>
              <a:ea typeface="+mn-ea"/>
              <a:cs typeface="+mn-cs"/>
            </a:rPr>
            <a:t>¿Qué?</a:t>
          </a:r>
          <a:endParaRPr lang="es-ES" sz="2000" b="1" dirty="0">
            <a:solidFill>
              <a:sysClr val="windowText" lastClr="000000">
                <a:hueOff val="0"/>
                <a:satOff val="0"/>
                <a:lumOff val="0"/>
                <a:alphaOff val="0"/>
              </a:sysClr>
            </a:solidFill>
            <a:latin typeface="Calibri"/>
            <a:ea typeface="+mn-ea"/>
            <a:cs typeface="+mn-cs"/>
          </a:endParaRPr>
        </a:p>
      </dgm:t>
    </dgm:pt>
    <dgm:pt modelId="{C637A356-5214-42AA-9548-3C26037DF153}" type="parTrans" cxnId="{3CBB9EE2-5E32-479E-AEBA-728086943AA2}">
      <dgm:prSet/>
      <dgm:spPr/>
      <dgm:t>
        <a:bodyPr/>
        <a:lstStyle/>
        <a:p>
          <a:endParaRPr lang="es-ES"/>
        </a:p>
      </dgm:t>
    </dgm:pt>
    <dgm:pt modelId="{64C92A09-687A-403F-B88E-D7B884725584}" type="sibTrans" cxnId="{3CBB9EE2-5E32-479E-AEBA-728086943AA2}">
      <dgm:prSet/>
      <dgm:spPr/>
      <dgm:t>
        <a:bodyPr/>
        <a:lstStyle/>
        <a:p>
          <a:endParaRPr lang="es-ES"/>
        </a:p>
      </dgm:t>
    </dgm:pt>
    <dgm:pt modelId="{06C579CA-18DC-4F45-ACA1-6D4DBB15617F}">
      <dgm:prSet phldrT="[Texto]" custT="1"/>
      <dgm:spPr>
        <a:xfrm>
          <a:off x="2832989" y="554735"/>
          <a:ext cx="855153" cy="427532"/>
        </a:xfrm>
        <a:noFill/>
        <a:ln>
          <a:noFill/>
        </a:ln>
        <a:effectLst/>
      </dgm:spPr>
      <dgm:t>
        <a:bodyPr/>
        <a:lstStyle/>
        <a:p>
          <a:r>
            <a:rPr lang="es-ES" sz="2000" b="1" dirty="0" smtClean="0">
              <a:solidFill>
                <a:sysClr val="windowText" lastClr="000000">
                  <a:hueOff val="0"/>
                  <a:satOff val="0"/>
                  <a:lumOff val="0"/>
                  <a:alphaOff val="0"/>
                </a:sysClr>
              </a:solidFill>
              <a:latin typeface="Calibri"/>
              <a:ea typeface="+mn-ea"/>
              <a:cs typeface="+mn-cs"/>
            </a:rPr>
            <a:t>¿Quién?</a:t>
          </a:r>
          <a:endParaRPr lang="es-ES" sz="2000" b="1" dirty="0">
            <a:solidFill>
              <a:sysClr val="windowText" lastClr="000000">
                <a:hueOff val="0"/>
                <a:satOff val="0"/>
                <a:lumOff val="0"/>
                <a:alphaOff val="0"/>
              </a:sysClr>
            </a:solidFill>
            <a:latin typeface="Calibri"/>
            <a:ea typeface="+mn-ea"/>
            <a:cs typeface="+mn-cs"/>
          </a:endParaRPr>
        </a:p>
      </dgm:t>
    </dgm:pt>
    <dgm:pt modelId="{E7D2B375-BE69-47CE-A2F8-356B32E6D68F}" type="parTrans" cxnId="{242A8355-D528-44DC-80B6-73B22106EBFE}">
      <dgm:prSet/>
      <dgm:spPr/>
      <dgm:t>
        <a:bodyPr/>
        <a:lstStyle/>
        <a:p>
          <a:endParaRPr lang="es-ES"/>
        </a:p>
      </dgm:t>
    </dgm:pt>
    <dgm:pt modelId="{903C2170-3B65-48B5-B22B-538C5CBA0EE2}" type="sibTrans" cxnId="{242A8355-D528-44DC-80B6-73B22106EBFE}">
      <dgm:prSet/>
      <dgm:spPr/>
      <dgm:t>
        <a:bodyPr/>
        <a:lstStyle/>
        <a:p>
          <a:endParaRPr lang="es-ES"/>
        </a:p>
      </dgm:t>
    </dgm:pt>
    <dgm:pt modelId="{921C4FB3-2FE3-4FB5-ABFB-E386CFE2BD7F}">
      <dgm:prSet phldrT="[Texto]" custT="1"/>
      <dgm:spPr>
        <a:xfrm>
          <a:off x="2832989" y="554735"/>
          <a:ext cx="855153" cy="427532"/>
        </a:xfrm>
        <a:noFill/>
        <a:ln>
          <a:noFill/>
        </a:ln>
        <a:effectLst/>
      </dgm:spPr>
      <dgm:t>
        <a:bodyPr/>
        <a:lstStyle/>
        <a:p>
          <a:r>
            <a:rPr lang="es-ES" sz="2000" b="1" dirty="0" smtClean="0">
              <a:solidFill>
                <a:sysClr val="windowText" lastClr="000000">
                  <a:hueOff val="0"/>
                  <a:satOff val="0"/>
                  <a:lumOff val="0"/>
                  <a:alphaOff val="0"/>
                </a:sysClr>
              </a:solidFill>
              <a:latin typeface="Calibri"/>
              <a:ea typeface="+mn-ea"/>
              <a:cs typeface="+mn-cs"/>
            </a:rPr>
            <a:t>¿Por qué?</a:t>
          </a:r>
          <a:endParaRPr lang="es-ES" sz="2000" b="1" dirty="0">
            <a:solidFill>
              <a:sysClr val="windowText" lastClr="000000">
                <a:hueOff val="0"/>
                <a:satOff val="0"/>
                <a:lumOff val="0"/>
                <a:alphaOff val="0"/>
              </a:sysClr>
            </a:solidFill>
            <a:latin typeface="Calibri"/>
            <a:ea typeface="+mn-ea"/>
            <a:cs typeface="+mn-cs"/>
          </a:endParaRPr>
        </a:p>
      </dgm:t>
    </dgm:pt>
    <dgm:pt modelId="{7D0F5E9A-5232-48B5-9CD3-268DE0218083}" type="sibTrans" cxnId="{EC68178E-AFF8-422F-B011-7E3ADAAFFE3B}">
      <dgm:prSet/>
      <dgm:spPr/>
      <dgm:t>
        <a:bodyPr/>
        <a:lstStyle/>
        <a:p>
          <a:endParaRPr lang="es-ES"/>
        </a:p>
      </dgm:t>
    </dgm:pt>
    <dgm:pt modelId="{DAACC43C-1A26-4E02-8A15-D9EADB542FC2}" type="parTrans" cxnId="{EC68178E-AFF8-422F-B011-7E3ADAAFFE3B}">
      <dgm:prSet/>
      <dgm:spPr/>
      <dgm:t>
        <a:bodyPr/>
        <a:lstStyle/>
        <a:p>
          <a:endParaRPr lang="es-ES"/>
        </a:p>
      </dgm:t>
    </dgm:pt>
    <dgm:pt modelId="{FF8A7C57-A8E5-48EB-950F-9442E3506185}">
      <dgm:prSet phldrT="[Texto]" custT="1"/>
      <dgm:spPr>
        <a:xfrm>
          <a:off x="2832989" y="554735"/>
          <a:ext cx="855153" cy="427532"/>
        </a:xfrm>
        <a:noFill/>
        <a:ln>
          <a:noFill/>
        </a:ln>
        <a:effectLst/>
      </dgm:spPr>
      <dgm:t>
        <a:bodyPr/>
        <a:lstStyle/>
        <a:p>
          <a:r>
            <a:rPr lang="es-ES" sz="2000" b="1" dirty="0" smtClean="0">
              <a:solidFill>
                <a:sysClr val="windowText" lastClr="000000">
                  <a:hueOff val="0"/>
                  <a:satOff val="0"/>
                  <a:lumOff val="0"/>
                  <a:alphaOff val="0"/>
                </a:sysClr>
              </a:solidFill>
              <a:latin typeface="Calibri"/>
              <a:ea typeface="+mn-ea"/>
              <a:cs typeface="+mn-cs"/>
            </a:rPr>
            <a:t>¿Para qué?</a:t>
          </a:r>
          <a:endParaRPr lang="es-ES" sz="2000" b="1" dirty="0">
            <a:solidFill>
              <a:sysClr val="windowText" lastClr="000000">
                <a:hueOff val="0"/>
                <a:satOff val="0"/>
                <a:lumOff val="0"/>
                <a:alphaOff val="0"/>
              </a:sysClr>
            </a:solidFill>
            <a:latin typeface="Calibri"/>
            <a:ea typeface="+mn-ea"/>
            <a:cs typeface="+mn-cs"/>
          </a:endParaRPr>
        </a:p>
      </dgm:t>
    </dgm:pt>
    <dgm:pt modelId="{ED4E3F40-E25B-4FC3-92BC-C1FB63388349}" type="sibTrans" cxnId="{F60B08E8-D798-4679-B6BC-2A61A4A04684}">
      <dgm:prSet/>
      <dgm:spPr/>
      <dgm:t>
        <a:bodyPr/>
        <a:lstStyle/>
        <a:p>
          <a:endParaRPr lang="es-ES"/>
        </a:p>
      </dgm:t>
    </dgm:pt>
    <dgm:pt modelId="{B6DB9870-C8A3-4EB2-AADB-4647ADC4314D}" type="parTrans" cxnId="{F60B08E8-D798-4679-B6BC-2A61A4A04684}">
      <dgm:prSet/>
      <dgm:spPr/>
      <dgm:t>
        <a:bodyPr/>
        <a:lstStyle/>
        <a:p>
          <a:endParaRPr lang="es-ES"/>
        </a:p>
      </dgm:t>
    </dgm:pt>
    <dgm:pt modelId="{F3ECF858-D87E-4B15-A634-24B14141CAEA}" type="pres">
      <dgm:prSet presAssocID="{ED111779-98AC-468F-A899-2DDC25AA52E4}" presName="Name0" presStyleCnt="0">
        <dgm:presLayoutVars>
          <dgm:chMax val="7"/>
          <dgm:chPref val="7"/>
          <dgm:dir/>
          <dgm:animLvl val="lvl"/>
        </dgm:presLayoutVars>
      </dgm:prSet>
      <dgm:spPr/>
      <dgm:t>
        <a:bodyPr/>
        <a:lstStyle/>
        <a:p>
          <a:endParaRPr lang="es-MX"/>
        </a:p>
      </dgm:t>
    </dgm:pt>
    <dgm:pt modelId="{10D15F30-0DF7-4703-8AEE-A8A63BC7C58D}" type="pres">
      <dgm:prSet presAssocID="{FD01CEBA-ABF5-44F3-9E06-09CAB077A7D0}" presName="Accent1" presStyleCnt="0"/>
      <dgm:spPr/>
    </dgm:pt>
    <dgm:pt modelId="{8BAA6C80-BAC6-43EF-8836-9F28D1FB5ACD}" type="pres">
      <dgm:prSet presAssocID="{FD01CEBA-ABF5-44F3-9E06-09CAB077A7D0}" presName="Accent" presStyleLbl="node1" presStyleIdx="0" presStyleCnt="4"/>
      <dgm:spPr>
        <a:xfrm>
          <a:off x="2494665" y="0"/>
          <a:ext cx="1532378" cy="1532534"/>
        </a:xfrm>
        <a:prstGeom prst="circularArrow">
          <a:avLst>
            <a:gd name="adj1" fmla="val 10980"/>
            <a:gd name="adj2" fmla="val 1142322"/>
            <a:gd name="adj3" fmla="val 4500000"/>
            <a:gd name="adj4" fmla="val 10800000"/>
            <a:gd name="adj5" fmla="val 12500"/>
          </a:avLst>
        </a:prstGeom>
        <a:solidFill>
          <a:srgbClr val="4BACC6">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C635EA61-0B49-4A26-A514-A1924008123F}" type="pres">
      <dgm:prSet presAssocID="{FD01CEBA-ABF5-44F3-9E06-09CAB077A7D0}" presName="Parent1" presStyleLbl="revTx" presStyleIdx="0" presStyleCnt="4">
        <dgm:presLayoutVars>
          <dgm:chMax val="1"/>
          <dgm:chPref val="1"/>
          <dgm:bulletEnabled val="1"/>
        </dgm:presLayoutVars>
      </dgm:prSet>
      <dgm:spPr>
        <a:prstGeom prst="rect">
          <a:avLst/>
        </a:prstGeom>
      </dgm:spPr>
      <dgm:t>
        <a:bodyPr/>
        <a:lstStyle/>
        <a:p>
          <a:endParaRPr lang="es-ES"/>
        </a:p>
      </dgm:t>
    </dgm:pt>
    <dgm:pt modelId="{B5E7CF96-B2FD-4204-9DD2-9B9FC28D619F}" type="pres">
      <dgm:prSet presAssocID="{06C579CA-18DC-4F45-ACA1-6D4DBB15617F}" presName="Accent2" presStyleCnt="0"/>
      <dgm:spPr/>
    </dgm:pt>
    <dgm:pt modelId="{8CDE7E6D-DFEC-4B99-88E8-0473F4F438C6}" type="pres">
      <dgm:prSet presAssocID="{06C579CA-18DC-4F45-ACA1-6D4DBB15617F}" presName="Accent" presStyleLbl="node1" presStyleIdx="1" presStyleCnt="4"/>
      <dgm:spPr>
        <a:xfrm>
          <a:off x="2068956" y="880668"/>
          <a:ext cx="1532378" cy="1532534"/>
        </a:xfrm>
        <a:prstGeom prst="leftCircularArrow">
          <a:avLst>
            <a:gd name="adj1" fmla="val 10980"/>
            <a:gd name="adj2" fmla="val 1142322"/>
            <a:gd name="adj3" fmla="val 6300000"/>
            <a:gd name="adj4" fmla="val 18900000"/>
            <a:gd name="adj5" fmla="val 12500"/>
          </a:avLst>
        </a:prstGeom>
        <a:solidFill>
          <a:srgbClr val="4BACC6">
            <a:hueOff val="-3311292"/>
            <a:satOff val="13270"/>
            <a:lumOff val="2876"/>
            <a:alphaOff val="0"/>
          </a:srgbClr>
        </a:solidFill>
        <a:ln w="25400" cap="flat" cmpd="sng" algn="ctr">
          <a:solidFill>
            <a:sysClr val="window" lastClr="FFFFFF">
              <a:hueOff val="0"/>
              <a:satOff val="0"/>
              <a:lumOff val="0"/>
              <a:alphaOff val="0"/>
            </a:sysClr>
          </a:solidFill>
          <a:prstDash val="solid"/>
        </a:ln>
        <a:effectLst/>
      </dgm:spPr>
    </dgm:pt>
    <dgm:pt modelId="{3F8F24F8-1823-44C6-B09A-C307B24FB2D0}" type="pres">
      <dgm:prSet presAssocID="{06C579CA-18DC-4F45-ACA1-6D4DBB15617F}" presName="Parent2" presStyleLbl="revTx" presStyleIdx="1" presStyleCnt="4">
        <dgm:presLayoutVars>
          <dgm:chMax val="1"/>
          <dgm:chPref val="1"/>
          <dgm:bulletEnabled val="1"/>
        </dgm:presLayoutVars>
      </dgm:prSet>
      <dgm:spPr>
        <a:prstGeom prst="rect">
          <a:avLst/>
        </a:prstGeom>
      </dgm:spPr>
      <dgm:t>
        <a:bodyPr/>
        <a:lstStyle/>
        <a:p>
          <a:endParaRPr lang="es-ES"/>
        </a:p>
      </dgm:t>
    </dgm:pt>
    <dgm:pt modelId="{FB5E38D2-21E5-4CFA-96B5-51E924511D0A}" type="pres">
      <dgm:prSet presAssocID="{FF8A7C57-A8E5-48EB-950F-9442E3506185}" presName="Accent3" presStyleCnt="0"/>
      <dgm:spPr/>
    </dgm:pt>
    <dgm:pt modelId="{6CC75591-BF9B-4AC9-90B4-EFD0AF78016F}" type="pres">
      <dgm:prSet presAssocID="{FF8A7C57-A8E5-48EB-950F-9442E3506185}" presName="Accent" presStyleLbl="node1" presStyleIdx="2" presStyleCnt="4"/>
      <dgm:spPr>
        <a:xfrm>
          <a:off x="2494665" y="1764588"/>
          <a:ext cx="1532378" cy="1532534"/>
        </a:xfrm>
        <a:prstGeom prst="circularArrow">
          <a:avLst>
            <a:gd name="adj1" fmla="val 10980"/>
            <a:gd name="adj2" fmla="val 1142322"/>
            <a:gd name="adj3" fmla="val 4500000"/>
            <a:gd name="adj4" fmla="val 13500000"/>
            <a:gd name="adj5" fmla="val 12500"/>
          </a:avLst>
        </a:prstGeom>
        <a:solidFill>
          <a:srgbClr val="4BACC6">
            <a:hueOff val="-6622584"/>
            <a:satOff val="26541"/>
            <a:lumOff val="5752"/>
            <a:alphaOff val="0"/>
          </a:srgbClr>
        </a:solidFill>
        <a:ln w="25400" cap="flat" cmpd="sng" algn="ctr">
          <a:solidFill>
            <a:sysClr val="window" lastClr="FFFFFF">
              <a:hueOff val="0"/>
              <a:satOff val="0"/>
              <a:lumOff val="0"/>
              <a:alphaOff val="0"/>
            </a:sysClr>
          </a:solidFill>
          <a:prstDash val="solid"/>
        </a:ln>
        <a:effectLst/>
      </dgm:spPr>
    </dgm:pt>
    <dgm:pt modelId="{B3F53446-3D69-46E1-8481-8519AE86F46B}" type="pres">
      <dgm:prSet presAssocID="{FF8A7C57-A8E5-48EB-950F-9442E3506185}" presName="Parent3" presStyleLbl="revTx" presStyleIdx="2" presStyleCnt="4">
        <dgm:presLayoutVars>
          <dgm:chMax val="1"/>
          <dgm:chPref val="1"/>
          <dgm:bulletEnabled val="1"/>
        </dgm:presLayoutVars>
      </dgm:prSet>
      <dgm:spPr>
        <a:prstGeom prst="rect">
          <a:avLst/>
        </a:prstGeom>
      </dgm:spPr>
      <dgm:t>
        <a:bodyPr/>
        <a:lstStyle/>
        <a:p>
          <a:endParaRPr lang="es-ES"/>
        </a:p>
      </dgm:t>
    </dgm:pt>
    <dgm:pt modelId="{4F1636B1-3D08-4681-8326-2EBDBEA2547A}" type="pres">
      <dgm:prSet presAssocID="{921C4FB3-2FE3-4FB5-ABFB-E386CFE2BD7F}" presName="Accent4" presStyleCnt="0"/>
      <dgm:spPr/>
    </dgm:pt>
    <dgm:pt modelId="{9D1A10ED-19A9-4B5A-810B-6288D656E7F7}" type="pres">
      <dgm:prSet presAssocID="{921C4FB3-2FE3-4FB5-ABFB-E386CFE2BD7F}" presName="Accent" presStyleLbl="node1" presStyleIdx="3" presStyleCnt="4"/>
      <dgm:spPr>
        <a:xfrm>
          <a:off x="2178186" y="2746857"/>
          <a:ext cx="1316505" cy="1317142"/>
        </a:xfrm>
        <a:prstGeom prst="blockArc">
          <a:avLst>
            <a:gd name="adj1" fmla="val 0"/>
            <a:gd name="adj2" fmla="val 18900000"/>
            <a:gd name="adj3" fmla="val 12740"/>
          </a:avLst>
        </a:prstGeom>
        <a:solidFill>
          <a:srgbClr val="4BACC6">
            <a:hueOff val="-9933876"/>
            <a:satOff val="39811"/>
            <a:lumOff val="8628"/>
            <a:alphaOff val="0"/>
          </a:srgbClr>
        </a:solidFill>
        <a:ln w="25400" cap="flat" cmpd="sng" algn="ctr">
          <a:solidFill>
            <a:sysClr val="window" lastClr="FFFFFF">
              <a:hueOff val="0"/>
              <a:satOff val="0"/>
              <a:lumOff val="0"/>
              <a:alphaOff val="0"/>
            </a:sysClr>
          </a:solidFill>
          <a:prstDash val="solid"/>
        </a:ln>
        <a:effectLst/>
      </dgm:spPr>
    </dgm:pt>
    <dgm:pt modelId="{D7F45B8D-87A9-4415-AB51-95912F4E8513}" type="pres">
      <dgm:prSet presAssocID="{921C4FB3-2FE3-4FB5-ABFB-E386CFE2BD7F}" presName="Parent4" presStyleLbl="revTx" presStyleIdx="3" presStyleCnt="4">
        <dgm:presLayoutVars>
          <dgm:chMax val="1"/>
          <dgm:chPref val="1"/>
          <dgm:bulletEnabled val="1"/>
        </dgm:presLayoutVars>
      </dgm:prSet>
      <dgm:spPr>
        <a:prstGeom prst="rect">
          <a:avLst/>
        </a:prstGeom>
      </dgm:spPr>
      <dgm:t>
        <a:bodyPr/>
        <a:lstStyle/>
        <a:p>
          <a:endParaRPr lang="es-ES"/>
        </a:p>
      </dgm:t>
    </dgm:pt>
  </dgm:ptLst>
  <dgm:cxnLst>
    <dgm:cxn modelId="{EC68178E-AFF8-422F-B011-7E3ADAAFFE3B}" srcId="{ED111779-98AC-468F-A899-2DDC25AA52E4}" destId="{921C4FB3-2FE3-4FB5-ABFB-E386CFE2BD7F}" srcOrd="3" destOrd="0" parTransId="{DAACC43C-1A26-4E02-8A15-D9EADB542FC2}" sibTransId="{7D0F5E9A-5232-48B5-9CD3-268DE0218083}"/>
    <dgm:cxn modelId="{242A8355-D528-44DC-80B6-73B22106EBFE}" srcId="{ED111779-98AC-468F-A899-2DDC25AA52E4}" destId="{06C579CA-18DC-4F45-ACA1-6D4DBB15617F}" srcOrd="1" destOrd="0" parTransId="{E7D2B375-BE69-47CE-A2F8-356B32E6D68F}" sibTransId="{903C2170-3B65-48B5-B22B-538C5CBA0EE2}"/>
    <dgm:cxn modelId="{1AD78154-05AD-45EC-91F6-CDA59C63374B}" type="presOf" srcId="{FF8A7C57-A8E5-48EB-950F-9442E3506185}" destId="{B3F53446-3D69-46E1-8481-8519AE86F46B}" srcOrd="0" destOrd="0" presId="urn:microsoft.com/office/officeart/2009/layout/CircleArrowProcess"/>
    <dgm:cxn modelId="{3CBB9EE2-5E32-479E-AEBA-728086943AA2}" srcId="{ED111779-98AC-468F-A899-2DDC25AA52E4}" destId="{FD01CEBA-ABF5-44F3-9E06-09CAB077A7D0}" srcOrd="0" destOrd="0" parTransId="{C637A356-5214-42AA-9548-3C26037DF153}" sibTransId="{64C92A09-687A-403F-B88E-D7B884725584}"/>
    <dgm:cxn modelId="{B9B82E9D-8198-4077-BFB3-A0EF3AB73E65}" type="presOf" srcId="{ED111779-98AC-468F-A899-2DDC25AA52E4}" destId="{F3ECF858-D87E-4B15-A634-24B14141CAEA}" srcOrd="0" destOrd="0" presId="urn:microsoft.com/office/officeart/2009/layout/CircleArrowProcess"/>
    <dgm:cxn modelId="{F60B08E8-D798-4679-B6BC-2A61A4A04684}" srcId="{ED111779-98AC-468F-A899-2DDC25AA52E4}" destId="{FF8A7C57-A8E5-48EB-950F-9442E3506185}" srcOrd="2" destOrd="0" parTransId="{B6DB9870-C8A3-4EB2-AADB-4647ADC4314D}" sibTransId="{ED4E3F40-E25B-4FC3-92BC-C1FB63388349}"/>
    <dgm:cxn modelId="{795CA050-3ACA-4A12-994C-9B490CA3567E}" type="presOf" srcId="{FD01CEBA-ABF5-44F3-9E06-09CAB077A7D0}" destId="{C635EA61-0B49-4A26-A514-A1924008123F}" srcOrd="0" destOrd="0" presId="urn:microsoft.com/office/officeart/2009/layout/CircleArrowProcess"/>
    <dgm:cxn modelId="{7427867A-6968-4A9F-833D-345C3B0F5778}" type="presOf" srcId="{921C4FB3-2FE3-4FB5-ABFB-E386CFE2BD7F}" destId="{D7F45B8D-87A9-4415-AB51-95912F4E8513}" srcOrd="0" destOrd="0" presId="urn:microsoft.com/office/officeart/2009/layout/CircleArrowProcess"/>
    <dgm:cxn modelId="{B45000F8-AB62-41B5-8925-2A71CBAB4E29}" type="presOf" srcId="{06C579CA-18DC-4F45-ACA1-6D4DBB15617F}" destId="{3F8F24F8-1823-44C6-B09A-C307B24FB2D0}" srcOrd="0" destOrd="0" presId="urn:microsoft.com/office/officeart/2009/layout/CircleArrowProcess"/>
    <dgm:cxn modelId="{0F585B0D-9B4E-44A3-9534-4F7AD86521E1}" type="presParOf" srcId="{F3ECF858-D87E-4B15-A634-24B14141CAEA}" destId="{10D15F30-0DF7-4703-8AEE-A8A63BC7C58D}" srcOrd="0" destOrd="0" presId="urn:microsoft.com/office/officeart/2009/layout/CircleArrowProcess"/>
    <dgm:cxn modelId="{1809CB15-3B64-4F7A-8E36-B99FB2E8A2E6}" type="presParOf" srcId="{10D15F30-0DF7-4703-8AEE-A8A63BC7C58D}" destId="{8BAA6C80-BAC6-43EF-8836-9F28D1FB5ACD}" srcOrd="0" destOrd="0" presId="urn:microsoft.com/office/officeart/2009/layout/CircleArrowProcess"/>
    <dgm:cxn modelId="{D693F0E6-15CC-41A2-A6E5-689127AE6309}" type="presParOf" srcId="{F3ECF858-D87E-4B15-A634-24B14141CAEA}" destId="{C635EA61-0B49-4A26-A514-A1924008123F}" srcOrd="1" destOrd="0" presId="urn:microsoft.com/office/officeart/2009/layout/CircleArrowProcess"/>
    <dgm:cxn modelId="{74362E2C-E302-48C7-8EB0-BFFA78A842A1}" type="presParOf" srcId="{F3ECF858-D87E-4B15-A634-24B14141CAEA}" destId="{B5E7CF96-B2FD-4204-9DD2-9B9FC28D619F}" srcOrd="2" destOrd="0" presId="urn:microsoft.com/office/officeart/2009/layout/CircleArrowProcess"/>
    <dgm:cxn modelId="{81A587ED-4167-426C-BE34-3F4B891F355F}" type="presParOf" srcId="{B5E7CF96-B2FD-4204-9DD2-9B9FC28D619F}" destId="{8CDE7E6D-DFEC-4B99-88E8-0473F4F438C6}" srcOrd="0" destOrd="0" presId="urn:microsoft.com/office/officeart/2009/layout/CircleArrowProcess"/>
    <dgm:cxn modelId="{B7745991-0A9C-4B5A-B819-5E2F33F693C0}" type="presParOf" srcId="{F3ECF858-D87E-4B15-A634-24B14141CAEA}" destId="{3F8F24F8-1823-44C6-B09A-C307B24FB2D0}" srcOrd="3" destOrd="0" presId="urn:microsoft.com/office/officeart/2009/layout/CircleArrowProcess"/>
    <dgm:cxn modelId="{0CAD897A-A784-4628-BA4E-27FFF0D025E3}" type="presParOf" srcId="{F3ECF858-D87E-4B15-A634-24B14141CAEA}" destId="{FB5E38D2-21E5-4CFA-96B5-51E924511D0A}" srcOrd="4" destOrd="0" presId="urn:microsoft.com/office/officeart/2009/layout/CircleArrowProcess"/>
    <dgm:cxn modelId="{96010AF4-D9E2-4651-B46C-B6FFA9A3A78B}" type="presParOf" srcId="{FB5E38D2-21E5-4CFA-96B5-51E924511D0A}" destId="{6CC75591-BF9B-4AC9-90B4-EFD0AF78016F}" srcOrd="0" destOrd="0" presId="urn:microsoft.com/office/officeart/2009/layout/CircleArrowProcess"/>
    <dgm:cxn modelId="{3484C130-9C6B-47A8-9AD6-C9739FE60325}" type="presParOf" srcId="{F3ECF858-D87E-4B15-A634-24B14141CAEA}" destId="{B3F53446-3D69-46E1-8481-8519AE86F46B}" srcOrd="5" destOrd="0" presId="urn:microsoft.com/office/officeart/2009/layout/CircleArrowProcess"/>
    <dgm:cxn modelId="{BEA798E0-9EC0-4E08-A2A2-EC8A70721D8C}" type="presParOf" srcId="{F3ECF858-D87E-4B15-A634-24B14141CAEA}" destId="{4F1636B1-3D08-4681-8326-2EBDBEA2547A}" srcOrd="6" destOrd="0" presId="urn:microsoft.com/office/officeart/2009/layout/CircleArrowProcess"/>
    <dgm:cxn modelId="{047F05E9-B195-4556-AC62-B546419B5B79}" type="presParOf" srcId="{4F1636B1-3D08-4681-8326-2EBDBEA2547A}" destId="{9D1A10ED-19A9-4B5A-810B-6288D656E7F7}" srcOrd="0" destOrd="0" presId="urn:microsoft.com/office/officeart/2009/layout/CircleArrowProcess"/>
    <dgm:cxn modelId="{EABB314E-8BE0-4DA4-991D-6E60D23768B5}" type="presParOf" srcId="{F3ECF858-D87E-4B15-A634-24B14141CAEA}" destId="{D7F45B8D-87A9-4415-AB51-95912F4E8513}" srcOrd="7"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AA6C80-BAC6-43EF-8836-9F28D1FB5ACD}">
      <dsp:nvSpPr>
        <dsp:cNvPr id="0" name=""/>
        <dsp:cNvSpPr/>
      </dsp:nvSpPr>
      <dsp:spPr>
        <a:xfrm>
          <a:off x="1670284" y="0"/>
          <a:ext cx="2254227" cy="2254456"/>
        </a:xfrm>
        <a:prstGeom prst="circularArrow">
          <a:avLst>
            <a:gd name="adj1" fmla="val 10980"/>
            <a:gd name="adj2" fmla="val 1142322"/>
            <a:gd name="adj3" fmla="val 4500000"/>
            <a:gd name="adj4" fmla="val 10800000"/>
            <a:gd name="adj5" fmla="val 12500"/>
          </a:avLst>
        </a:prstGeom>
        <a:solidFill>
          <a:srgbClr val="4BAC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C635EA61-0B49-4A26-A514-A1924008123F}">
      <dsp:nvSpPr>
        <dsp:cNvPr id="0" name=""/>
        <dsp:cNvSpPr/>
      </dsp:nvSpPr>
      <dsp:spPr>
        <a:xfrm>
          <a:off x="2167982" y="816052"/>
          <a:ext cx="1257986" cy="6289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b="1" kern="1200" dirty="0" smtClean="0">
              <a:solidFill>
                <a:sysClr val="windowText" lastClr="000000">
                  <a:hueOff val="0"/>
                  <a:satOff val="0"/>
                  <a:lumOff val="0"/>
                  <a:alphaOff val="0"/>
                </a:sysClr>
              </a:solidFill>
              <a:latin typeface="Calibri"/>
              <a:ea typeface="+mn-ea"/>
              <a:cs typeface="+mn-cs"/>
            </a:rPr>
            <a:t>¿Qué?</a:t>
          </a:r>
          <a:endParaRPr lang="es-ES" sz="2000" b="1" kern="1200" dirty="0">
            <a:solidFill>
              <a:sysClr val="windowText" lastClr="000000">
                <a:hueOff val="0"/>
                <a:satOff val="0"/>
                <a:lumOff val="0"/>
                <a:alphaOff val="0"/>
              </a:sysClr>
            </a:solidFill>
            <a:latin typeface="Calibri"/>
            <a:ea typeface="+mn-ea"/>
            <a:cs typeface="+mn-cs"/>
          </a:endParaRPr>
        </a:p>
      </dsp:txBody>
      <dsp:txXfrm>
        <a:off x="2167982" y="816052"/>
        <a:ext cx="1257986" cy="628928"/>
      </dsp:txXfrm>
    </dsp:sp>
    <dsp:sp modelId="{8CDE7E6D-DFEC-4B99-88E8-0473F4F438C6}">
      <dsp:nvSpPr>
        <dsp:cNvPr id="0" name=""/>
        <dsp:cNvSpPr/>
      </dsp:nvSpPr>
      <dsp:spPr>
        <a:xfrm>
          <a:off x="1044040" y="1295520"/>
          <a:ext cx="2254227" cy="2254456"/>
        </a:xfrm>
        <a:prstGeom prst="leftCircularArrow">
          <a:avLst>
            <a:gd name="adj1" fmla="val 10980"/>
            <a:gd name="adj2" fmla="val 1142322"/>
            <a:gd name="adj3" fmla="val 6300000"/>
            <a:gd name="adj4" fmla="val 18900000"/>
            <a:gd name="adj5" fmla="val 12500"/>
          </a:avLst>
        </a:prstGeom>
        <a:solidFill>
          <a:srgbClr val="4BACC6">
            <a:hueOff val="-3311292"/>
            <a:satOff val="13270"/>
            <a:lumOff val="2876"/>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3F8F24F8-1823-44C6-B09A-C307B24FB2D0}">
      <dsp:nvSpPr>
        <dsp:cNvPr id="0" name=""/>
        <dsp:cNvSpPr/>
      </dsp:nvSpPr>
      <dsp:spPr>
        <a:xfrm>
          <a:off x="1539200" y="2113964"/>
          <a:ext cx="1257986" cy="6289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b="1" kern="1200" dirty="0" smtClean="0">
              <a:solidFill>
                <a:sysClr val="windowText" lastClr="000000">
                  <a:hueOff val="0"/>
                  <a:satOff val="0"/>
                  <a:lumOff val="0"/>
                  <a:alphaOff val="0"/>
                </a:sysClr>
              </a:solidFill>
              <a:latin typeface="Calibri"/>
              <a:ea typeface="+mn-ea"/>
              <a:cs typeface="+mn-cs"/>
            </a:rPr>
            <a:t>¿Quién?</a:t>
          </a:r>
          <a:endParaRPr lang="es-ES" sz="2000" b="1" kern="1200" dirty="0">
            <a:solidFill>
              <a:sysClr val="windowText" lastClr="000000">
                <a:hueOff val="0"/>
                <a:satOff val="0"/>
                <a:lumOff val="0"/>
                <a:alphaOff val="0"/>
              </a:sysClr>
            </a:solidFill>
            <a:latin typeface="Calibri"/>
            <a:ea typeface="+mn-ea"/>
            <a:cs typeface="+mn-cs"/>
          </a:endParaRPr>
        </a:p>
      </dsp:txBody>
      <dsp:txXfrm>
        <a:off x="1539200" y="2113964"/>
        <a:ext cx="1257986" cy="628928"/>
      </dsp:txXfrm>
    </dsp:sp>
    <dsp:sp modelId="{6CC75591-BF9B-4AC9-90B4-EFD0AF78016F}">
      <dsp:nvSpPr>
        <dsp:cNvPr id="0" name=""/>
        <dsp:cNvSpPr/>
      </dsp:nvSpPr>
      <dsp:spPr>
        <a:xfrm>
          <a:off x="1670284" y="2595823"/>
          <a:ext cx="2254227" cy="2254456"/>
        </a:xfrm>
        <a:prstGeom prst="circularArrow">
          <a:avLst>
            <a:gd name="adj1" fmla="val 10980"/>
            <a:gd name="adj2" fmla="val 1142322"/>
            <a:gd name="adj3" fmla="val 4500000"/>
            <a:gd name="adj4" fmla="val 13500000"/>
            <a:gd name="adj5" fmla="val 12500"/>
          </a:avLst>
        </a:prstGeom>
        <a:solidFill>
          <a:srgbClr val="4BACC6">
            <a:hueOff val="-6622584"/>
            <a:satOff val="26541"/>
            <a:lumOff val="5752"/>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B3F53446-3D69-46E1-8481-8519AE86F46B}">
      <dsp:nvSpPr>
        <dsp:cNvPr id="0" name=""/>
        <dsp:cNvSpPr/>
      </dsp:nvSpPr>
      <dsp:spPr>
        <a:xfrm>
          <a:off x="2167982" y="3411875"/>
          <a:ext cx="1257986" cy="6289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b="1" kern="1200" dirty="0" smtClean="0">
              <a:solidFill>
                <a:sysClr val="windowText" lastClr="000000">
                  <a:hueOff val="0"/>
                  <a:satOff val="0"/>
                  <a:lumOff val="0"/>
                  <a:alphaOff val="0"/>
                </a:sysClr>
              </a:solidFill>
              <a:latin typeface="Calibri"/>
              <a:ea typeface="+mn-ea"/>
              <a:cs typeface="+mn-cs"/>
            </a:rPr>
            <a:t>¿Para qué?</a:t>
          </a:r>
          <a:endParaRPr lang="es-ES" sz="2000" b="1" kern="1200" dirty="0">
            <a:solidFill>
              <a:sysClr val="windowText" lastClr="000000">
                <a:hueOff val="0"/>
                <a:satOff val="0"/>
                <a:lumOff val="0"/>
                <a:alphaOff val="0"/>
              </a:sysClr>
            </a:solidFill>
            <a:latin typeface="Calibri"/>
            <a:ea typeface="+mn-ea"/>
            <a:cs typeface="+mn-cs"/>
          </a:endParaRPr>
        </a:p>
      </dsp:txBody>
      <dsp:txXfrm>
        <a:off x="2167982" y="3411875"/>
        <a:ext cx="1257986" cy="628928"/>
      </dsp:txXfrm>
    </dsp:sp>
    <dsp:sp modelId="{9D1A10ED-19A9-4B5A-810B-6288D656E7F7}">
      <dsp:nvSpPr>
        <dsp:cNvPr id="0" name=""/>
        <dsp:cNvSpPr/>
      </dsp:nvSpPr>
      <dsp:spPr>
        <a:xfrm>
          <a:off x="1204724" y="4040803"/>
          <a:ext cx="1936664" cy="1937601"/>
        </a:xfrm>
        <a:prstGeom prst="blockArc">
          <a:avLst>
            <a:gd name="adj1" fmla="val 0"/>
            <a:gd name="adj2" fmla="val 18900000"/>
            <a:gd name="adj3" fmla="val 12740"/>
          </a:avLst>
        </a:prstGeom>
        <a:solidFill>
          <a:srgbClr val="4BACC6">
            <a:hueOff val="-9933876"/>
            <a:satOff val="39811"/>
            <a:lumOff val="8628"/>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D7F45B8D-87A9-4415-AB51-95912F4E8513}">
      <dsp:nvSpPr>
        <dsp:cNvPr id="0" name=""/>
        <dsp:cNvSpPr/>
      </dsp:nvSpPr>
      <dsp:spPr>
        <a:xfrm>
          <a:off x="1539200" y="4709787"/>
          <a:ext cx="1257986" cy="6289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b="1" kern="1200" dirty="0" smtClean="0">
              <a:solidFill>
                <a:sysClr val="windowText" lastClr="000000">
                  <a:hueOff val="0"/>
                  <a:satOff val="0"/>
                  <a:lumOff val="0"/>
                  <a:alphaOff val="0"/>
                </a:sysClr>
              </a:solidFill>
              <a:latin typeface="Calibri"/>
              <a:ea typeface="+mn-ea"/>
              <a:cs typeface="+mn-cs"/>
            </a:rPr>
            <a:t>¿Por qué?</a:t>
          </a:r>
          <a:endParaRPr lang="es-ES" sz="2000" b="1" kern="1200" dirty="0">
            <a:solidFill>
              <a:sysClr val="windowText" lastClr="000000">
                <a:hueOff val="0"/>
                <a:satOff val="0"/>
                <a:lumOff val="0"/>
                <a:alphaOff val="0"/>
              </a:sysClr>
            </a:solidFill>
            <a:latin typeface="Calibri"/>
            <a:ea typeface="+mn-ea"/>
            <a:cs typeface="+mn-cs"/>
          </a:endParaRPr>
        </a:p>
      </dsp:txBody>
      <dsp:txXfrm>
        <a:off x="1539200" y="4709787"/>
        <a:ext cx="1257986" cy="628928"/>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6114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62318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534204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9417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4612823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2071603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674682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5345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2370592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0753016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882427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17/03/2014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17/03/2014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solidFill>
                  <a:prstClr val="black">
                    <a:tint val="75000"/>
                  </a:prstClr>
                </a:solidFill>
              </a:rPr>
              <a:pPr/>
              <a:t>17/03/2014</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689848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905411" y="2564904"/>
            <a:ext cx="7338997"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p>
          <a:p>
            <a:pPr algn="ctr"/>
            <a:r>
              <a:rPr lang="es-ES" sz="2800" b="1" dirty="0" smtClean="0">
                <a:solidFill>
                  <a:prstClr val="black"/>
                </a:solidFill>
                <a:latin typeface="Arial" pitchFamily="34" charset="0"/>
                <a:cs typeface="Arial" pitchFamily="34" charset="0"/>
              </a:rPr>
              <a:t>MEDIOS DE IMPUGNACIÓN. CONCEPTO</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Beatriz Adriana Victoria Gerardo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3229" y="2384103"/>
            <a:ext cx="8771259" cy="27338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Rectángulo"/>
          <p:cNvSpPr/>
          <p:nvPr/>
        </p:nvSpPr>
        <p:spPr>
          <a:xfrm>
            <a:off x="395536" y="620688"/>
            <a:ext cx="8568952" cy="923330"/>
          </a:xfrm>
          <a:prstGeom prst="rect">
            <a:avLst/>
          </a:prstGeom>
          <a:noFill/>
        </p:spPr>
        <p:txBody>
          <a:bodyPr wrap="square" lIns="91440" tIns="45720" rIns="91440" bIns="45720">
            <a:spAutoFit/>
          </a:bodyPr>
          <a:lstStyle/>
          <a:p>
            <a:pPr algn="ctr">
              <a:defRPr/>
            </a:pPr>
            <a:r>
              <a:rPr lang="es-ES" sz="5400" b="1" kern="0" cap="all" dirty="0" smtClean="0">
                <a:ln w="9000" cmpd="sng">
                  <a:solidFill>
                    <a:srgbClr val="956251">
                      <a:shade val="50000"/>
                      <a:satMod val="120000"/>
                    </a:srgbClr>
                  </a:solidFill>
                  <a:prstDash val="solid"/>
                </a:ln>
                <a:gradFill>
                  <a:gsLst>
                    <a:gs pos="0">
                      <a:srgbClr val="956251">
                        <a:shade val="20000"/>
                        <a:satMod val="245000"/>
                      </a:srgbClr>
                    </a:gs>
                    <a:gs pos="43000">
                      <a:srgbClr val="956251">
                        <a:satMod val="255000"/>
                      </a:srgbClr>
                    </a:gs>
                    <a:gs pos="48000">
                      <a:srgbClr val="956251">
                        <a:shade val="85000"/>
                        <a:satMod val="255000"/>
                      </a:srgbClr>
                    </a:gs>
                    <a:gs pos="100000">
                      <a:srgbClr val="956251">
                        <a:shade val="20000"/>
                        <a:satMod val="245000"/>
                      </a:srgbClr>
                    </a:gs>
                  </a:gsLst>
                  <a:lin ang="5400000"/>
                </a:gradFill>
                <a:effectLst>
                  <a:reflection blurRad="12700" stA="28000" endPos="45000" dist="1000" dir="5400000" sy="-100000" algn="bl" rotWithShape="0"/>
                </a:effectLst>
              </a:rPr>
              <a:t>Etapas procesales</a:t>
            </a:r>
            <a:endParaRPr lang="es-ES" sz="5400" b="1" kern="0" cap="all" dirty="0">
              <a:ln w="9000" cmpd="sng">
                <a:solidFill>
                  <a:srgbClr val="956251">
                    <a:shade val="50000"/>
                    <a:satMod val="120000"/>
                  </a:srgbClr>
                </a:solidFill>
                <a:prstDash val="solid"/>
              </a:ln>
              <a:gradFill>
                <a:gsLst>
                  <a:gs pos="0">
                    <a:srgbClr val="956251">
                      <a:shade val="20000"/>
                      <a:satMod val="245000"/>
                    </a:srgbClr>
                  </a:gs>
                  <a:gs pos="43000">
                    <a:srgbClr val="956251">
                      <a:satMod val="255000"/>
                    </a:srgbClr>
                  </a:gs>
                  <a:gs pos="48000">
                    <a:srgbClr val="956251">
                      <a:shade val="85000"/>
                      <a:satMod val="255000"/>
                    </a:srgbClr>
                  </a:gs>
                  <a:gs pos="100000">
                    <a:srgbClr val="956251">
                      <a:shade val="20000"/>
                      <a:satMod val="245000"/>
                    </a:srgbClr>
                  </a:gs>
                </a:gsLst>
                <a:lin ang="5400000"/>
              </a:gradFill>
              <a:effectLst>
                <a:reflection blurRad="12700" stA="28000" endPos="45000" dist="1000" dir="5400000" sy="-100000" algn="bl" rotWithShape="0"/>
              </a:effectLst>
            </a:endParaRPr>
          </a:p>
        </p:txBody>
      </p:sp>
      <p:sp>
        <p:nvSpPr>
          <p:cNvPr id="6" name="5 Flecha derecha"/>
          <p:cNvSpPr/>
          <p:nvPr/>
        </p:nvSpPr>
        <p:spPr>
          <a:xfrm rot="16200000">
            <a:off x="6539791" y="5277633"/>
            <a:ext cx="1368152" cy="695222"/>
          </a:xfrm>
          <a:prstGeom prst="rightArrow">
            <a:avLst/>
          </a:prstGeom>
          <a:solidFill>
            <a:srgbClr val="FFFF00"/>
          </a:solidFill>
          <a:ln w="12700" cap="flat" cmpd="sng" algn="ctr">
            <a:solidFill>
              <a:srgbClr val="D34817">
                <a:shade val="50000"/>
              </a:srgbClr>
            </a:solidFill>
            <a:prstDash val="solid"/>
          </a:ln>
          <a:effectLst/>
        </p:spPr>
        <p:txBody>
          <a:bodyPr rtlCol="0" anchor="ctr"/>
          <a:lstStyle/>
          <a:p>
            <a:pPr algn="ctr">
              <a:defRPr/>
            </a:pPr>
            <a:endParaRPr lang="es-ES" kern="0" dirty="0">
              <a:solidFill>
                <a:sysClr val="window" lastClr="FFFFFF"/>
              </a:solidFill>
              <a:latin typeface="Perpetua"/>
            </a:endParaRPr>
          </a:p>
        </p:txBody>
      </p:sp>
    </p:spTree>
    <p:extLst>
      <p:ext uri="{BB962C8B-B14F-4D97-AF65-F5344CB8AC3E}">
        <p14:creationId xmlns:p14="http://schemas.microsoft.com/office/powerpoint/2010/main" val="2560756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6512" y="44624"/>
            <a:ext cx="1861407" cy="461665"/>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400" b="1" u="sng" spc="150" dirty="0">
                <a:ln w="11430"/>
                <a:solidFill>
                  <a:prstClr val="black"/>
                </a:solidFill>
                <a:effectLst>
                  <a:outerShdw blurRad="25400" algn="tl" rotWithShape="0">
                    <a:srgbClr val="000000">
                      <a:alpha val="43000"/>
                    </a:srgbClr>
                  </a:outerShdw>
                </a:effectLst>
              </a:rPr>
              <a:t>Concepto </a:t>
            </a:r>
          </a:p>
        </p:txBody>
      </p:sp>
      <p:sp>
        <p:nvSpPr>
          <p:cNvPr id="5" name="4 Rectángulo"/>
          <p:cNvSpPr/>
          <p:nvPr/>
        </p:nvSpPr>
        <p:spPr>
          <a:xfrm>
            <a:off x="1588485" y="683985"/>
            <a:ext cx="5969903" cy="584775"/>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200" b="1" spc="150" dirty="0" smtClean="0">
                <a:ln w="11430"/>
                <a:solidFill>
                  <a:srgbClr val="FF0000"/>
                </a:solidFill>
                <a:effectLst>
                  <a:outerShdw blurRad="25400" algn="tl" rotWithShape="0">
                    <a:srgbClr val="000000">
                      <a:alpha val="43000"/>
                    </a:srgbClr>
                  </a:outerShdw>
                </a:effectLst>
              </a:rPr>
              <a:t>MEDIOS DE IMPUGNACIÓN</a:t>
            </a:r>
            <a:endParaRPr lang="es-ES" sz="3200" b="1" spc="150" dirty="0">
              <a:ln w="11430"/>
              <a:solidFill>
                <a:srgbClr val="FF0000"/>
              </a:solidFill>
              <a:effectLst>
                <a:outerShdw blurRad="25400" algn="tl" rotWithShape="0">
                  <a:srgbClr val="000000">
                    <a:alpha val="43000"/>
                  </a:srgbClr>
                </a:outerShdw>
              </a:effectLst>
            </a:endParaRPr>
          </a:p>
        </p:txBody>
      </p:sp>
      <p:sp>
        <p:nvSpPr>
          <p:cNvPr id="6" name="5 Rectángulo"/>
          <p:cNvSpPr/>
          <p:nvPr/>
        </p:nvSpPr>
        <p:spPr>
          <a:xfrm>
            <a:off x="2987824" y="1836113"/>
            <a:ext cx="3259227" cy="584775"/>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200" b="1" i="1" spc="150" dirty="0" smtClean="0">
                <a:ln w="11430"/>
                <a:solidFill>
                  <a:srgbClr val="0070C0"/>
                </a:solidFill>
                <a:effectLst>
                  <a:outerShdw blurRad="25400" algn="tl" rotWithShape="0">
                    <a:srgbClr val="000000">
                      <a:alpha val="43000"/>
                    </a:srgbClr>
                  </a:outerShdw>
                </a:effectLst>
              </a:rPr>
              <a:t>Alcalá-Zamora</a:t>
            </a:r>
            <a:endParaRPr lang="es-ES" sz="3200" b="1" i="1" spc="150" dirty="0">
              <a:ln w="11430"/>
              <a:solidFill>
                <a:srgbClr val="0070C0"/>
              </a:solidFill>
              <a:effectLst>
                <a:outerShdw blurRad="25400" algn="tl" rotWithShape="0">
                  <a:srgbClr val="000000">
                    <a:alpha val="43000"/>
                  </a:srgbClr>
                </a:outerShdw>
              </a:effectLst>
            </a:endParaRPr>
          </a:p>
        </p:txBody>
      </p:sp>
      <p:sp>
        <p:nvSpPr>
          <p:cNvPr id="7" name="6 Flecha abajo"/>
          <p:cNvSpPr/>
          <p:nvPr/>
        </p:nvSpPr>
        <p:spPr>
          <a:xfrm>
            <a:off x="4355976" y="1412776"/>
            <a:ext cx="504056" cy="319704"/>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600" dirty="0">
              <a:solidFill>
                <a:prstClr val="white"/>
              </a:solidFill>
            </a:endParaRPr>
          </a:p>
        </p:txBody>
      </p:sp>
      <p:sp>
        <p:nvSpPr>
          <p:cNvPr id="8" name="7 Rectángulo"/>
          <p:cNvSpPr/>
          <p:nvPr/>
        </p:nvSpPr>
        <p:spPr>
          <a:xfrm>
            <a:off x="323528" y="2780928"/>
            <a:ext cx="8424936" cy="3647152"/>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just">
              <a:lnSpc>
                <a:spcPct val="150000"/>
              </a:lnSpc>
            </a:pPr>
            <a:r>
              <a:rPr lang="es-ES" sz="2200" spc="150" dirty="0" smtClean="0">
                <a:ln w="11430"/>
                <a:solidFill>
                  <a:prstClr val="black"/>
                </a:solidFill>
                <a:latin typeface="Arial Black" pitchFamily="34" charset="0"/>
              </a:rPr>
              <a:t>«Actos procesales de las partes dirigidos a obtener un nuevo examen, total o limitado a determinados extremos y un nuevo proveimiento acerca de una resolución judicial que el impugnador no estima apegada en el fondo o en la forma, o que reputa errónea en cuanto a la fijación de los hechos.»</a:t>
            </a:r>
            <a:endParaRPr lang="es-ES" sz="2200" spc="150" dirty="0">
              <a:ln w="11430"/>
              <a:solidFill>
                <a:prstClr val="black"/>
              </a:solidFill>
              <a:latin typeface="Arial Black" pitchFamily="34" charset="0"/>
            </a:endParaRPr>
          </a:p>
        </p:txBody>
      </p:sp>
    </p:spTree>
    <p:extLst>
      <p:ext uri="{BB962C8B-B14F-4D97-AF65-F5344CB8AC3E}">
        <p14:creationId xmlns:p14="http://schemas.microsoft.com/office/powerpoint/2010/main" val="3680715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06710" y="-27384"/>
            <a:ext cx="2733442"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u="sng" spc="150" dirty="0" smtClean="0">
                <a:ln w="11430"/>
                <a:solidFill>
                  <a:srgbClr val="FF0000"/>
                </a:solidFill>
                <a:effectLst>
                  <a:outerShdw blurRad="25400" algn="tl" rotWithShape="0">
                    <a:srgbClr val="000000">
                      <a:alpha val="43000"/>
                    </a:srgbClr>
                  </a:outerShdw>
                </a:effectLst>
              </a:rPr>
              <a:t>IMPUGNAR</a:t>
            </a:r>
            <a:endParaRPr lang="es-ES" sz="3600" b="1" u="sng" spc="150" dirty="0">
              <a:ln w="11430"/>
              <a:solidFill>
                <a:srgbClr val="FF0000"/>
              </a:solidFill>
              <a:effectLst>
                <a:outerShdw blurRad="25400" algn="tl" rotWithShape="0">
                  <a:srgbClr val="000000">
                    <a:alpha val="43000"/>
                  </a:srgbClr>
                </a:outerShdw>
              </a:effectLst>
            </a:endParaRPr>
          </a:p>
        </p:txBody>
      </p:sp>
      <p:graphicFrame>
        <p:nvGraphicFramePr>
          <p:cNvPr id="5" name="4 Diagrama"/>
          <p:cNvGraphicFramePr/>
          <p:nvPr>
            <p:extLst>
              <p:ext uri="{D42A27DB-BD31-4B8C-83A1-F6EECF244321}">
                <p14:modId xmlns:p14="http://schemas.microsoft.com/office/powerpoint/2010/main" val="4062519015"/>
              </p:ext>
            </p:extLst>
          </p:nvPr>
        </p:nvGraphicFramePr>
        <p:xfrm>
          <a:off x="-1116632" y="402923"/>
          <a:ext cx="4968552" cy="5978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Rectángulo"/>
          <p:cNvSpPr/>
          <p:nvPr/>
        </p:nvSpPr>
        <p:spPr>
          <a:xfrm>
            <a:off x="2771800" y="1052736"/>
            <a:ext cx="5832648" cy="830997"/>
          </a:xfrm>
          <a:prstGeom prst="rect">
            <a:avLst/>
          </a:prstGeom>
          <a:ln>
            <a:solidFill>
              <a:srgbClr val="0070C0"/>
            </a:solidFill>
          </a:ln>
        </p:spPr>
        <p:txBody>
          <a:bodyPr wrap="square">
            <a:spAutoFit/>
          </a:bodyPr>
          <a:lstStyle/>
          <a:p>
            <a:pPr algn="just"/>
            <a:r>
              <a:rPr lang="es-ES" sz="2400" spc="150" dirty="0" smtClean="0">
                <a:ln w="11430"/>
                <a:solidFill>
                  <a:prstClr val="black"/>
                </a:solidFill>
              </a:rPr>
              <a:t>Acto procesal que se lleva a cabo en un proceso</a:t>
            </a:r>
            <a:endParaRPr lang="es-ES" sz="1400" dirty="0">
              <a:solidFill>
                <a:prstClr val="black"/>
              </a:solidFill>
            </a:endParaRPr>
          </a:p>
        </p:txBody>
      </p:sp>
      <p:sp>
        <p:nvSpPr>
          <p:cNvPr id="7" name="6 Rectángulo"/>
          <p:cNvSpPr/>
          <p:nvPr/>
        </p:nvSpPr>
        <p:spPr>
          <a:xfrm>
            <a:off x="1939277" y="2629709"/>
            <a:ext cx="6233123" cy="461665"/>
          </a:xfrm>
          <a:prstGeom prst="rect">
            <a:avLst/>
          </a:prstGeom>
          <a:ln>
            <a:solidFill>
              <a:srgbClr val="00B050"/>
            </a:solidFill>
          </a:ln>
        </p:spPr>
        <p:txBody>
          <a:bodyPr wrap="square">
            <a:spAutoFit/>
          </a:bodyPr>
          <a:lstStyle/>
          <a:p>
            <a:r>
              <a:rPr lang="es-ES" sz="2400" spc="150" dirty="0">
                <a:ln w="11430"/>
                <a:solidFill>
                  <a:prstClr val="black"/>
                </a:solidFill>
              </a:rPr>
              <a:t>Las partes o terceros legitimados</a:t>
            </a:r>
          </a:p>
        </p:txBody>
      </p:sp>
      <p:sp>
        <p:nvSpPr>
          <p:cNvPr id="8" name="7 Rectángulo"/>
          <p:cNvSpPr/>
          <p:nvPr/>
        </p:nvSpPr>
        <p:spPr>
          <a:xfrm>
            <a:off x="2696347" y="3524815"/>
            <a:ext cx="6268141" cy="1200329"/>
          </a:xfrm>
          <a:prstGeom prst="rect">
            <a:avLst/>
          </a:prstGeom>
          <a:ln>
            <a:solidFill>
              <a:srgbClr val="FFC000"/>
            </a:solidFill>
          </a:ln>
        </p:spPr>
        <p:txBody>
          <a:bodyPr wrap="square">
            <a:spAutoFit/>
          </a:bodyPr>
          <a:lstStyle/>
          <a:p>
            <a:pPr algn="just"/>
            <a:r>
              <a:rPr lang="es-ES" sz="2400" spc="150" dirty="0">
                <a:ln w="11430"/>
                <a:solidFill>
                  <a:prstClr val="black"/>
                </a:solidFill>
              </a:rPr>
              <a:t>La autoridad realice un nuevo examen total o parcial y se dicte una nueva resolución.</a:t>
            </a:r>
          </a:p>
        </p:txBody>
      </p:sp>
      <p:sp>
        <p:nvSpPr>
          <p:cNvPr id="9" name="8 Rectángulo"/>
          <p:cNvSpPr/>
          <p:nvPr/>
        </p:nvSpPr>
        <p:spPr>
          <a:xfrm>
            <a:off x="2120283" y="5219879"/>
            <a:ext cx="6844205" cy="1200329"/>
          </a:xfrm>
          <a:prstGeom prst="rect">
            <a:avLst/>
          </a:prstGeom>
          <a:ln>
            <a:solidFill>
              <a:srgbClr val="FF0000"/>
            </a:solidFill>
          </a:ln>
        </p:spPr>
        <p:txBody>
          <a:bodyPr wrap="square">
            <a:spAutoFit/>
          </a:bodyPr>
          <a:lstStyle/>
          <a:p>
            <a:pPr algn="just"/>
            <a:r>
              <a:rPr lang="es-ES" sz="2400" spc="150" dirty="0">
                <a:ln w="11430"/>
                <a:solidFill>
                  <a:prstClr val="black"/>
                </a:solidFill>
              </a:rPr>
              <a:t>Se considera que la resolución judicial que se dictó, no esta apegada a Derecho en el fondo o forma </a:t>
            </a:r>
          </a:p>
        </p:txBody>
      </p:sp>
    </p:spTree>
    <p:extLst>
      <p:ext uri="{BB962C8B-B14F-4D97-AF65-F5344CB8AC3E}">
        <p14:creationId xmlns:p14="http://schemas.microsoft.com/office/powerpoint/2010/main" val="37425223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02695" y="260648"/>
            <a:ext cx="8741496" cy="584775"/>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defRPr/>
            </a:pPr>
            <a:r>
              <a:rPr lang="es-ES" sz="3200" b="1" kern="0" spc="150" dirty="0" smtClean="0">
                <a:ln w="11430"/>
                <a:solidFill>
                  <a:srgbClr val="FF0000"/>
                </a:solidFill>
                <a:effectLst>
                  <a:outerShdw blurRad="25400" algn="tl" rotWithShape="0">
                    <a:srgbClr val="000000">
                      <a:alpha val="43000"/>
                    </a:srgbClr>
                  </a:outerShdw>
                </a:effectLst>
              </a:rPr>
              <a:t>EL OBJETO DE LOS MEDIOS DE IMPUGNACIÓN</a:t>
            </a:r>
          </a:p>
        </p:txBody>
      </p:sp>
      <p:sp>
        <p:nvSpPr>
          <p:cNvPr id="4" name="3 Rectángulo"/>
          <p:cNvSpPr/>
          <p:nvPr/>
        </p:nvSpPr>
        <p:spPr>
          <a:xfrm>
            <a:off x="202695" y="3042533"/>
            <a:ext cx="8741496" cy="3554819"/>
          </a:xfrm>
          <a:prstGeom prst="rect">
            <a:avLst/>
          </a:prstGeom>
          <a:no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just">
              <a:lnSpc>
                <a:spcPct val="150000"/>
              </a:lnSpc>
              <a:defRPr/>
            </a:pPr>
            <a:r>
              <a:rPr lang="es-ES" sz="3000" kern="0" spc="150" dirty="0" smtClean="0">
                <a:ln w="11430"/>
                <a:solidFill>
                  <a:prstClr val="black"/>
                </a:solidFill>
                <a:latin typeface="Arial Black" pitchFamily="34" charset="0"/>
                <a:cs typeface="Arial" pitchFamily="34" charset="0"/>
              </a:rPr>
              <a:t>«Son las </a:t>
            </a:r>
            <a:r>
              <a:rPr lang="es-ES" sz="3000" b="1" i="1" u="sng" kern="0" spc="150" dirty="0" smtClean="0">
                <a:ln w="11430"/>
                <a:solidFill>
                  <a:srgbClr val="00B0F0"/>
                </a:solidFill>
                <a:latin typeface="Arial Black" pitchFamily="34" charset="0"/>
                <a:cs typeface="Arial" pitchFamily="34" charset="0"/>
              </a:rPr>
              <a:t>sentencias</a:t>
            </a:r>
            <a:r>
              <a:rPr lang="es-ES" sz="3000" kern="0" spc="150" dirty="0" smtClean="0">
                <a:ln w="11430"/>
                <a:solidFill>
                  <a:prstClr val="black"/>
                </a:solidFill>
                <a:latin typeface="Arial Black" pitchFamily="34" charset="0"/>
                <a:cs typeface="Arial" pitchFamily="34" charset="0"/>
              </a:rPr>
              <a:t> y </a:t>
            </a:r>
            <a:r>
              <a:rPr lang="es-ES" sz="3000" b="1" i="1" u="sng" kern="0" spc="150" dirty="0" smtClean="0">
                <a:ln w="11430"/>
                <a:solidFill>
                  <a:srgbClr val="FF0066"/>
                </a:solidFill>
                <a:latin typeface="Arial Black" pitchFamily="34" charset="0"/>
                <a:cs typeface="Arial" pitchFamily="34" charset="0"/>
              </a:rPr>
              <a:t>resoluciones judiciales</a:t>
            </a:r>
            <a:r>
              <a:rPr lang="es-ES" sz="3000" kern="0" spc="150" dirty="0" smtClean="0">
                <a:ln w="11430"/>
                <a:solidFill>
                  <a:prstClr val="black"/>
                </a:solidFill>
                <a:latin typeface="Arial Black" pitchFamily="34" charset="0"/>
                <a:cs typeface="Arial" pitchFamily="34" charset="0"/>
              </a:rPr>
              <a:t>, siempre que la ley procesal no disponga expresamente que se trata de resoluciones inimpugnables o irrecurribles.»</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2675" y="1107621"/>
            <a:ext cx="1843158" cy="1901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0857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451693"/>
            <a:ext cx="8424936" cy="6001643"/>
          </a:xfrm>
          <a:prstGeom prst="rect">
            <a:avLst/>
          </a:prstGeom>
          <a:noFill/>
        </p:spPr>
        <p:txBody>
          <a:bodyPr wrap="square" rtlCol="0">
            <a:spAutoFit/>
          </a:bodyPr>
          <a:lstStyle/>
          <a:p>
            <a:pPr algn="just"/>
            <a:r>
              <a:rPr lang="es-MX" sz="2400" b="1" dirty="0">
                <a:latin typeface="Arial" pitchFamily="34" charset="0"/>
                <a:cs typeface="Arial" pitchFamily="34" charset="0"/>
              </a:rPr>
              <a:t>Bibliografía </a:t>
            </a:r>
            <a:r>
              <a:rPr lang="es-MX" sz="2400" b="1" dirty="0" smtClean="0">
                <a:latin typeface="Arial" pitchFamily="34" charset="0"/>
                <a:cs typeface="Arial" pitchFamily="34" charset="0"/>
              </a:rPr>
              <a:t>del tema:</a:t>
            </a:r>
          </a:p>
          <a:p>
            <a:pPr algn="just"/>
            <a:endParaRPr lang="es-ES" sz="2400" b="1" dirty="0">
              <a:latin typeface="Arial" pitchFamily="34" charset="0"/>
              <a:cs typeface="Arial" pitchFamily="34" charset="0"/>
            </a:endParaRPr>
          </a:p>
          <a:p>
            <a:pPr algn="just"/>
            <a:r>
              <a:rPr lang="es-ES" sz="2400" dirty="0"/>
              <a:t>Arellano García, C. (2005). </a:t>
            </a:r>
            <a:r>
              <a:rPr lang="es-ES" sz="2400" b="1" i="1" dirty="0"/>
              <a:t>Derecho Procesal Civil</a:t>
            </a:r>
            <a:r>
              <a:rPr lang="es-ES" sz="2400" dirty="0"/>
              <a:t>. (10 a. ed.). México: Porrúa</a:t>
            </a:r>
            <a:r>
              <a:rPr lang="es-ES" sz="2400" dirty="0" smtClean="0"/>
              <a:t>.</a:t>
            </a:r>
          </a:p>
          <a:p>
            <a:pPr algn="just"/>
            <a:endParaRPr lang="es-ES" sz="2400" dirty="0"/>
          </a:p>
          <a:p>
            <a:pPr algn="just"/>
            <a:r>
              <a:rPr lang="es-ES" sz="2400" dirty="0"/>
              <a:t>Becerra Bautista, J. (2003). </a:t>
            </a:r>
            <a:r>
              <a:rPr lang="es-ES" sz="2400" b="1" i="1" dirty="0"/>
              <a:t>El Proceso Civil en México.</a:t>
            </a:r>
            <a:r>
              <a:rPr lang="es-ES" sz="2400" dirty="0"/>
              <a:t> (18 va. ed.). México: Porrúa.</a:t>
            </a:r>
          </a:p>
          <a:p>
            <a:pPr algn="just"/>
            <a:endParaRPr lang="es-ES" sz="2400" dirty="0" smtClean="0"/>
          </a:p>
          <a:p>
            <a:pPr algn="just"/>
            <a:r>
              <a:rPr lang="es-ES" sz="2400" dirty="0" smtClean="0"/>
              <a:t>De </a:t>
            </a:r>
            <a:r>
              <a:rPr lang="es-ES" sz="2400" dirty="0"/>
              <a:t>Pina Vara, R., &amp; Castillo Larrañaga, J. (2003). </a:t>
            </a:r>
            <a:r>
              <a:rPr lang="es-ES" sz="2400" b="1" i="1" dirty="0"/>
              <a:t>Derecho Procesal Civil. </a:t>
            </a:r>
            <a:r>
              <a:rPr lang="es-ES" sz="2400" dirty="0"/>
              <a:t>(27 a. ed.). México: Porrúa.</a:t>
            </a:r>
          </a:p>
          <a:p>
            <a:pPr algn="just"/>
            <a:endParaRPr lang="es-ES" sz="2400" dirty="0" smtClean="0"/>
          </a:p>
          <a:p>
            <a:pPr algn="just"/>
            <a:r>
              <a:rPr lang="es-ES" sz="2400" dirty="0" smtClean="0"/>
              <a:t>Gómez </a:t>
            </a:r>
            <a:r>
              <a:rPr lang="es-ES" sz="2400" dirty="0"/>
              <a:t>Lara, C. (2005). </a:t>
            </a:r>
            <a:r>
              <a:rPr lang="es-ES" sz="2400" b="1" i="1" dirty="0"/>
              <a:t>Derecho Procesal Civil</a:t>
            </a:r>
            <a:r>
              <a:rPr lang="es-ES" sz="2400" dirty="0"/>
              <a:t>. (7 a. ed.). México: Oxford</a:t>
            </a:r>
            <a:r>
              <a:rPr lang="es-ES" sz="2400" dirty="0" smtClean="0"/>
              <a:t>.</a:t>
            </a:r>
          </a:p>
          <a:p>
            <a:pPr algn="just"/>
            <a:endParaRPr lang="es-ES" sz="2400" dirty="0"/>
          </a:p>
          <a:p>
            <a:pPr algn="just"/>
            <a:r>
              <a:rPr lang="es-ES" sz="2400" dirty="0"/>
              <a:t>Ovalle Favela, J. (2003). </a:t>
            </a:r>
            <a:r>
              <a:rPr lang="es-ES" sz="2400" b="1" i="1" dirty="0"/>
              <a:t>Derecho Procesal </a:t>
            </a:r>
            <a:r>
              <a:rPr lang="es-ES" sz="2400" b="1" i="1" dirty="0" smtClean="0"/>
              <a:t>Civil. </a:t>
            </a:r>
            <a:r>
              <a:rPr lang="es-ES" sz="2400" dirty="0"/>
              <a:t>(9 a. ed.). México: Oxford</a:t>
            </a:r>
            <a:r>
              <a:rPr lang="es-ES" sz="2400" dirty="0" smtClean="0"/>
              <a:t>.</a:t>
            </a:r>
            <a:endParaRPr lang="es-ES" sz="2400" dirty="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574223"/>
            <a:ext cx="8424936" cy="5663089"/>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Tema: MEDIOS DE IMPUGNACIÓN. CONCEPTO.</a:t>
            </a:r>
          </a:p>
          <a:p>
            <a:pPr algn="just"/>
            <a:endParaRPr lang="es-MX" sz="2800" b="1" dirty="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Resumen</a:t>
            </a:r>
            <a:r>
              <a:rPr lang="es-MX" sz="2800" b="1" dirty="0">
                <a:solidFill>
                  <a:prstClr val="black"/>
                </a:solidFill>
                <a:latin typeface="Arial" pitchFamily="34" charset="0"/>
                <a:cs typeface="Arial" pitchFamily="34" charset="0"/>
              </a:rPr>
              <a:t>:</a:t>
            </a:r>
          </a:p>
          <a:p>
            <a:pPr algn="just"/>
            <a:endParaRPr lang="es-MX" sz="2000" b="1" dirty="0">
              <a:solidFill>
                <a:prstClr val="black"/>
              </a:solidFill>
              <a:latin typeface="Arial" pitchFamily="34" charset="0"/>
              <a:cs typeface="Arial" pitchFamily="34" charset="0"/>
            </a:endParaRPr>
          </a:p>
          <a:p>
            <a:pPr algn="just">
              <a:lnSpc>
                <a:spcPct val="150000"/>
              </a:lnSpc>
            </a:pPr>
            <a:r>
              <a:rPr lang="es-ES" sz="2000" b="1" dirty="0">
                <a:solidFill>
                  <a:prstClr val="black"/>
                </a:solidFill>
                <a:latin typeface="Arial" pitchFamily="34" charset="0"/>
                <a:cs typeface="Arial" pitchFamily="34" charset="0"/>
              </a:rPr>
              <a:t>Los medios de impugnación son recursos de defensa que tienen las partes, para oponerse a una decisión de una autoridad judicial, pidiendo que esa misma autoridad la revoque o que sea un superior jerárquico que tome la decisión dependiendo del recurso del que se haga uso</a:t>
            </a:r>
            <a:r>
              <a:rPr lang="es-ES" sz="2000" b="1" dirty="0" smtClean="0">
                <a:solidFill>
                  <a:prstClr val="black"/>
                </a:solidFill>
                <a:latin typeface="Arial" pitchFamily="34" charset="0"/>
                <a:cs typeface="Arial" pitchFamily="34" charset="0"/>
              </a:rPr>
              <a:t>.</a:t>
            </a:r>
          </a:p>
          <a:p>
            <a:pPr algn="just">
              <a:lnSpc>
                <a:spcPct val="150000"/>
              </a:lnSpc>
            </a:pPr>
            <a:endParaRPr lang="es-MX" sz="2000" b="1" dirty="0" smtClean="0">
              <a:solidFill>
                <a:prstClr val="black"/>
              </a:solidFill>
              <a:latin typeface="Arial" pitchFamily="34" charset="0"/>
              <a:cs typeface="Arial" pitchFamily="34" charset="0"/>
            </a:endParaRPr>
          </a:p>
          <a:p>
            <a:pPr algn="just"/>
            <a:r>
              <a:rPr lang="es-MX" sz="2000" b="1" dirty="0" smtClean="0">
                <a:solidFill>
                  <a:prstClr val="black"/>
                </a:solidFill>
                <a:latin typeface="Arial" pitchFamily="34" charset="0"/>
                <a:cs typeface="Arial" pitchFamily="34" charset="0"/>
              </a:rPr>
              <a:t> </a:t>
            </a:r>
            <a:r>
              <a:rPr lang="es-MX" sz="2800" b="1" dirty="0">
                <a:solidFill>
                  <a:prstClr val="black"/>
                </a:solidFill>
                <a:latin typeface="Arial" pitchFamily="34" charset="0"/>
                <a:cs typeface="Arial" pitchFamily="34" charset="0"/>
              </a:rPr>
              <a:t>Palabras clave: </a:t>
            </a:r>
          </a:p>
          <a:p>
            <a:pPr algn="just"/>
            <a:endParaRPr lang="es-MX" sz="2000" b="1" dirty="0">
              <a:solidFill>
                <a:prstClr val="black"/>
              </a:solidFill>
              <a:latin typeface="Arial" pitchFamily="34" charset="0"/>
              <a:cs typeface="Arial" pitchFamily="34" charset="0"/>
            </a:endParaRPr>
          </a:p>
          <a:p>
            <a:pPr algn="just">
              <a:lnSpc>
                <a:spcPct val="150000"/>
              </a:lnSpc>
            </a:pPr>
            <a:r>
              <a:rPr lang="es-MX" sz="2000" b="1" dirty="0" smtClean="0">
                <a:solidFill>
                  <a:prstClr val="black"/>
                </a:solidFill>
                <a:latin typeface="Arial" pitchFamily="34" charset="0"/>
                <a:cs typeface="Arial" pitchFamily="34" charset="0"/>
              </a:rPr>
              <a:t>Impugnar, resolución, confirmar, modificar, revocar,  derecho.</a:t>
            </a:r>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047198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95536" y="686881"/>
            <a:ext cx="8424936" cy="5478423"/>
          </a:xfrm>
          <a:prstGeom prst="rect">
            <a:avLst/>
          </a:prstGeom>
          <a:noFill/>
        </p:spPr>
        <p:txBody>
          <a:bodyPr wrap="square" rtlCol="0">
            <a:spAutoFit/>
          </a:bodyPr>
          <a:lstStyle/>
          <a:p>
            <a:pPr algn="ctr"/>
            <a:r>
              <a:rPr lang="en-US" sz="2800" b="1" dirty="0">
                <a:solidFill>
                  <a:prstClr val="black"/>
                </a:solidFill>
                <a:latin typeface="Arial" pitchFamily="34" charset="0"/>
                <a:cs typeface="Arial" pitchFamily="34" charset="0"/>
              </a:rPr>
              <a:t>Topic: MEDIA ARE DISPUTED. CONCEPT</a:t>
            </a:r>
            <a:r>
              <a:rPr lang="en-US" sz="2800" b="1" dirty="0" smtClean="0">
                <a:solidFill>
                  <a:prstClr val="black"/>
                </a:solidFill>
                <a:latin typeface="Arial" pitchFamily="34" charset="0"/>
                <a:cs typeface="Arial" pitchFamily="34" charset="0"/>
              </a:rPr>
              <a:t>.</a:t>
            </a:r>
          </a:p>
          <a:p>
            <a:pPr algn="ctr"/>
            <a:endParaRPr lang="es-MX" sz="2800" b="1" dirty="0" smtClean="0">
              <a:solidFill>
                <a:prstClr val="black"/>
              </a:solidFill>
              <a:latin typeface="Arial" pitchFamily="34" charset="0"/>
              <a:cs typeface="Arial" pitchFamily="34" charset="0"/>
            </a:endParaRPr>
          </a:p>
          <a:p>
            <a:pPr algn="just"/>
            <a:r>
              <a:rPr lang="es-MX" sz="2800" b="1" dirty="0" err="1" smtClean="0">
                <a:solidFill>
                  <a:prstClr val="black"/>
                </a:solidFill>
                <a:latin typeface="Arial" pitchFamily="34" charset="0"/>
                <a:cs typeface="Arial" pitchFamily="34" charset="0"/>
              </a:rPr>
              <a:t>Abstract</a:t>
            </a:r>
            <a:r>
              <a:rPr lang="es-MX" sz="2800" b="1" dirty="0" smtClean="0">
                <a:solidFill>
                  <a:prstClr val="black"/>
                </a:solidFill>
                <a:latin typeface="Arial" pitchFamily="34" charset="0"/>
                <a:cs typeface="Arial" pitchFamily="34" charset="0"/>
              </a:rPr>
              <a:t>:</a:t>
            </a:r>
            <a:endParaRPr lang="es-MX" sz="2800" b="1" dirty="0">
              <a:solidFill>
                <a:prstClr val="black"/>
              </a:solidFill>
              <a:latin typeface="Arial" pitchFamily="34" charset="0"/>
              <a:cs typeface="Arial" pitchFamily="34" charset="0"/>
            </a:endParaRPr>
          </a:p>
          <a:p>
            <a:pPr algn="just"/>
            <a:endParaRPr lang="es-MX" sz="2000" b="1" dirty="0">
              <a:solidFill>
                <a:prstClr val="black"/>
              </a:solidFill>
              <a:latin typeface="Arial" pitchFamily="34" charset="0"/>
              <a:cs typeface="Arial" pitchFamily="34" charset="0"/>
            </a:endParaRPr>
          </a:p>
          <a:p>
            <a:pPr algn="just">
              <a:lnSpc>
                <a:spcPct val="150000"/>
              </a:lnSpc>
            </a:pPr>
            <a:r>
              <a:rPr lang="en-US" sz="2000" b="1" dirty="0">
                <a:solidFill>
                  <a:prstClr val="black"/>
                </a:solidFill>
                <a:latin typeface="Arial" pitchFamily="34" charset="0"/>
                <a:cs typeface="Arial" pitchFamily="34" charset="0"/>
              </a:rPr>
              <a:t>The means to challenge are defense resources of the parties, to oppose a decision of a judicial authority, asking that this same authority the repeal or to be a superior to take a decision depending on the resource you are using</a:t>
            </a:r>
            <a:r>
              <a:rPr lang="en-US" sz="2000" b="1" dirty="0" smtClean="0">
                <a:solidFill>
                  <a:prstClr val="black"/>
                </a:solidFill>
                <a:latin typeface="Arial" pitchFamily="34" charset="0"/>
                <a:cs typeface="Arial" pitchFamily="34" charset="0"/>
              </a:rPr>
              <a:t>.</a:t>
            </a:r>
          </a:p>
          <a:p>
            <a:pPr algn="just">
              <a:lnSpc>
                <a:spcPct val="150000"/>
              </a:lnSpc>
            </a:pPr>
            <a:endParaRPr lang="es-MX" sz="2000" b="1" dirty="0" smtClean="0">
              <a:solidFill>
                <a:prstClr val="black"/>
              </a:solidFill>
              <a:latin typeface="Arial" pitchFamily="34" charset="0"/>
              <a:cs typeface="Arial" pitchFamily="34" charset="0"/>
            </a:endParaRPr>
          </a:p>
          <a:p>
            <a:pPr algn="just"/>
            <a:endParaRPr lang="es-MX" sz="2000" b="1" dirty="0">
              <a:solidFill>
                <a:prstClr val="black"/>
              </a:solidFill>
              <a:latin typeface="Arial" pitchFamily="34" charset="0"/>
              <a:cs typeface="Arial" pitchFamily="34" charset="0"/>
            </a:endParaRPr>
          </a:p>
          <a:p>
            <a:pPr algn="just"/>
            <a:r>
              <a:rPr lang="es-MX" sz="2000" b="1" dirty="0" smtClean="0">
                <a:solidFill>
                  <a:prstClr val="black"/>
                </a:solidFill>
                <a:latin typeface="Arial" pitchFamily="34" charset="0"/>
                <a:cs typeface="Arial" pitchFamily="34" charset="0"/>
              </a:rPr>
              <a:t> </a:t>
            </a:r>
            <a:r>
              <a:rPr lang="en-US" sz="2800" b="1" dirty="0">
                <a:solidFill>
                  <a:prstClr val="black"/>
                </a:solidFill>
                <a:latin typeface="Arial" pitchFamily="34" charset="0"/>
                <a:cs typeface="Arial" pitchFamily="34" charset="0"/>
              </a:rPr>
              <a:t>Key Words: </a:t>
            </a:r>
            <a:endParaRPr lang="en-US" sz="2800" b="1" dirty="0" smtClean="0">
              <a:solidFill>
                <a:prstClr val="black"/>
              </a:solidFill>
              <a:latin typeface="Arial" pitchFamily="34" charset="0"/>
              <a:cs typeface="Arial" pitchFamily="34" charset="0"/>
            </a:endParaRPr>
          </a:p>
          <a:p>
            <a:pPr algn="just"/>
            <a:endParaRPr lang="en-US" sz="2800" b="1" dirty="0">
              <a:solidFill>
                <a:prstClr val="black"/>
              </a:solidFill>
              <a:latin typeface="Arial" pitchFamily="34" charset="0"/>
              <a:cs typeface="Arial" pitchFamily="34" charset="0"/>
            </a:endParaRPr>
          </a:p>
          <a:p>
            <a:pPr algn="just"/>
            <a:r>
              <a:rPr lang="en-US" sz="2000" b="1" dirty="0">
                <a:solidFill>
                  <a:prstClr val="black"/>
                </a:solidFill>
                <a:latin typeface="Arial" pitchFamily="34" charset="0"/>
                <a:cs typeface="Arial" pitchFamily="34" charset="0"/>
              </a:rPr>
              <a:t>Challenge, resolution, confirm, modify, revoke, right.</a:t>
            </a:r>
          </a:p>
        </p:txBody>
      </p:sp>
    </p:spTree>
    <p:extLst>
      <p:ext uri="{BB962C8B-B14F-4D97-AF65-F5344CB8AC3E}">
        <p14:creationId xmlns:p14="http://schemas.microsoft.com/office/powerpoint/2010/main" val="3670210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4" name="3 CuadroTexto"/>
          <p:cNvSpPr txBox="1"/>
          <p:nvPr/>
        </p:nvSpPr>
        <p:spPr>
          <a:xfrm>
            <a:off x="395536" y="970805"/>
            <a:ext cx="8352928" cy="5194499"/>
          </a:xfrm>
          <a:prstGeom prst="rect">
            <a:avLst/>
          </a:prstGeom>
          <a:noFill/>
        </p:spPr>
        <p:txBody>
          <a:bodyPr wrap="square" rtlCol="0">
            <a:spAutoFit/>
          </a:bodyPr>
          <a:lstStyle/>
          <a:p>
            <a:r>
              <a:rPr lang="es-MX" sz="2400" b="1" dirty="0">
                <a:solidFill>
                  <a:prstClr val="black"/>
                </a:solidFill>
                <a:latin typeface="Arial" pitchFamily="34" charset="0"/>
                <a:cs typeface="Arial" pitchFamily="34" charset="0"/>
              </a:rPr>
              <a:t>Objetivo general:</a:t>
            </a:r>
          </a:p>
          <a:p>
            <a:endParaRPr lang="es-MX" sz="2400" b="1" dirty="0">
              <a:solidFill>
                <a:prstClr val="black"/>
              </a:solidFill>
              <a:latin typeface="Arial" pitchFamily="34" charset="0"/>
              <a:cs typeface="Arial" pitchFamily="34" charset="0"/>
            </a:endParaRPr>
          </a:p>
          <a:p>
            <a:pPr algn="just">
              <a:lnSpc>
                <a:spcPct val="150000"/>
              </a:lnSpc>
            </a:pPr>
            <a:r>
              <a:rPr lang="es-ES" sz="2400" dirty="0">
                <a:solidFill>
                  <a:prstClr val="black"/>
                </a:solidFill>
                <a:latin typeface="Arial" pitchFamily="34" charset="0"/>
                <a:cs typeface="Arial" pitchFamily="34" charset="0"/>
              </a:rPr>
              <a:t>La presente asignatura proporcionará al estudiante el complemento cognoscitivo para el área adjetiva del Derecho Civil que fue iniciado en la asignatura de Derecho Procesal Civil I.  De esta manera queda cubierta el área curricular en lo que se refiere al Proceso Civil que como una base fundamental debe conocer el futuro abogado para poder ejercer los derechos sustantivos adquiridos durante la carrera.</a:t>
            </a:r>
          </a:p>
        </p:txBody>
      </p:sp>
    </p:spTree>
    <p:extLst>
      <p:ext uri="{BB962C8B-B14F-4D97-AF65-F5344CB8AC3E}">
        <p14:creationId xmlns:p14="http://schemas.microsoft.com/office/powerpoint/2010/main" val="530027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543446"/>
            <a:ext cx="8280920" cy="5693866"/>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a:t>
            </a:r>
          </a:p>
          <a:p>
            <a:pPr algn="ctr"/>
            <a:r>
              <a:rPr lang="es-MX" sz="2800" b="1" u="sng" dirty="0" smtClean="0">
                <a:latin typeface="Arial" pitchFamily="34" charset="0"/>
                <a:cs typeface="Arial" pitchFamily="34" charset="0"/>
              </a:rPr>
              <a:t>MEDIOS DE IMPUGNACIÓN </a:t>
            </a:r>
          </a:p>
          <a:p>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ES" sz="2800" dirty="0">
                <a:latin typeface="Arial" pitchFamily="34" charset="0"/>
                <a:cs typeface="Arial" pitchFamily="34" charset="0"/>
              </a:rPr>
              <a:t>El alumno conocerá el marco referencial adjetivo para que se posibilite la aplicación del Derecho Sustantivo Civil al dotar de los conocimientos que sobre los medios de impugnación debe poseer el abogado.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620688"/>
            <a:ext cx="8419095" cy="5755422"/>
          </a:xfrm>
          <a:prstGeom prst="rect">
            <a:avLst/>
          </a:prstGeom>
          <a:noFill/>
        </p:spPr>
        <p:txBody>
          <a:bodyPr wrap="square" rtlCol="0">
            <a:spAutoFit/>
          </a:bodyPr>
          <a:lstStyle/>
          <a:p>
            <a:r>
              <a:rPr lang="es-MX" sz="2800" b="1" dirty="0" smtClean="0">
                <a:solidFill>
                  <a:prstClr val="black"/>
                </a:solidFill>
                <a:latin typeface="Arial" pitchFamily="34" charset="0"/>
                <a:cs typeface="Arial" pitchFamily="34" charset="0"/>
              </a:rPr>
              <a:t>Tema:</a:t>
            </a:r>
          </a:p>
          <a:p>
            <a:endParaRPr lang="es-MX" sz="2800" b="1" dirty="0" smtClean="0">
              <a:solidFill>
                <a:prstClr val="black"/>
              </a:solidFill>
              <a:latin typeface="Arial" pitchFamily="34" charset="0"/>
              <a:cs typeface="Arial" pitchFamily="34" charset="0"/>
            </a:endParaRPr>
          </a:p>
          <a:p>
            <a:r>
              <a:rPr lang="es-MX" sz="2400" dirty="0" smtClean="0">
                <a:solidFill>
                  <a:prstClr val="black"/>
                </a:solidFill>
                <a:latin typeface="Arial" pitchFamily="34" charset="0"/>
                <a:cs typeface="Arial" pitchFamily="34" charset="0"/>
              </a:rPr>
              <a:t>1.1</a:t>
            </a:r>
            <a:r>
              <a:rPr lang="es-MX" sz="2400" dirty="0">
                <a:solidFill>
                  <a:prstClr val="black"/>
                </a:solidFill>
                <a:latin typeface="Arial" pitchFamily="34" charset="0"/>
                <a:cs typeface="Arial" pitchFamily="34" charset="0"/>
              </a:rPr>
              <a:t>. </a:t>
            </a:r>
            <a:r>
              <a:rPr lang="es-MX" sz="2400" dirty="0" smtClean="0">
                <a:solidFill>
                  <a:prstClr val="black"/>
                </a:solidFill>
                <a:latin typeface="Arial" pitchFamily="34" charset="0"/>
                <a:cs typeface="Arial" pitchFamily="34" charset="0"/>
              </a:rPr>
              <a:t>Concepto </a:t>
            </a:r>
            <a:endParaRPr lang="es-MX" sz="2800" b="1" dirty="0" smtClean="0">
              <a:solidFill>
                <a:prstClr val="black"/>
              </a:solidFill>
              <a:latin typeface="Arial" pitchFamily="34" charset="0"/>
              <a:cs typeface="Arial" pitchFamily="34" charset="0"/>
            </a:endParaRPr>
          </a:p>
          <a:p>
            <a:endParaRPr lang="es-MX" sz="2800" b="1" dirty="0" smtClean="0">
              <a:solidFill>
                <a:prstClr val="black"/>
              </a:solidFill>
              <a:latin typeface="Arial" pitchFamily="34" charset="0"/>
              <a:cs typeface="Arial" pitchFamily="34" charset="0"/>
            </a:endParaRPr>
          </a:p>
          <a:p>
            <a:r>
              <a:rPr lang="es-MX" sz="2800" b="1" dirty="0" smtClean="0">
                <a:solidFill>
                  <a:prstClr val="black"/>
                </a:solidFill>
                <a:latin typeface="Arial" pitchFamily="34" charset="0"/>
                <a:cs typeface="Arial" pitchFamily="34" charset="0"/>
              </a:rPr>
              <a:t>Introducción:</a:t>
            </a:r>
          </a:p>
          <a:p>
            <a:pPr algn="just"/>
            <a:endParaRPr lang="es-MX" sz="2400" dirty="0">
              <a:solidFill>
                <a:prstClr val="black"/>
              </a:solidFill>
              <a:latin typeface="Arial" pitchFamily="34" charset="0"/>
              <a:cs typeface="Arial" pitchFamily="34" charset="0"/>
            </a:endParaRPr>
          </a:p>
          <a:p>
            <a:pPr algn="just">
              <a:lnSpc>
                <a:spcPct val="200000"/>
              </a:lnSpc>
            </a:pPr>
            <a:r>
              <a:rPr lang="es-ES" sz="2600" dirty="0">
                <a:solidFill>
                  <a:prstClr val="black"/>
                </a:solidFill>
                <a:latin typeface="Arial" pitchFamily="34" charset="0"/>
                <a:cs typeface="Arial" pitchFamily="34" charset="0"/>
              </a:rPr>
              <a:t>Todo recurso es un medio de impugnación, básicamente los medios de impugnación contienen a los recursos que son reglamentados en un sistema procesal que tiene vida dentro del mismo.</a:t>
            </a:r>
            <a:endParaRPr lang="es-MX" sz="2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18978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4 Grupo"/>
          <p:cNvGrpSpPr/>
          <p:nvPr/>
        </p:nvGrpSpPr>
        <p:grpSpPr>
          <a:xfrm>
            <a:off x="1115616" y="764704"/>
            <a:ext cx="6856932" cy="4176464"/>
            <a:chOff x="1275541" y="620688"/>
            <a:chExt cx="6856932" cy="4176464"/>
          </a:xfrm>
        </p:grpSpPr>
        <p:sp>
          <p:nvSpPr>
            <p:cNvPr id="6" name="5 Rectángulo"/>
            <p:cNvSpPr/>
            <p:nvPr/>
          </p:nvSpPr>
          <p:spPr>
            <a:xfrm>
              <a:off x="2929393" y="620688"/>
              <a:ext cx="3288080" cy="830997"/>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800" b="1" spc="150" dirty="0" smtClean="0">
                  <a:ln w="11430"/>
                  <a:solidFill>
                    <a:srgbClr val="FF0000"/>
                  </a:solidFill>
                  <a:effectLst>
                    <a:outerShdw blurRad="25400" algn="tl" rotWithShape="0">
                      <a:srgbClr val="000000">
                        <a:alpha val="43000"/>
                      </a:srgbClr>
                    </a:outerShdw>
                  </a:effectLst>
                </a:rPr>
                <a:t>IMPUGNAR</a:t>
              </a:r>
              <a:endParaRPr lang="es-ES" sz="4800" b="1" spc="150" dirty="0">
                <a:ln w="11430"/>
                <a:solidFill>
                  <a:srgbClr val="FF0000"/>
                </a:solidFill>
                <a:effectLst>
                  <a:outerShdw blurRad="25400" algn="tl" rotWithShape="0">
                    <a:srgbClr val="000000">
                      <a:alpha val="43000"/>
                    </a:srgbClr>
                  </a:outerShdw>
                </a:effectLst>
              </a:endParaRPr>
            </a:p>
          </p:txBody>
        </p:sp>
        <p:sp>
          <p:nvSpPr>
            <p:cNvPr id="7" name="6 Rectángulo"/>
            <p:cNvSpPr/>
            <p:nvPr/>
          </p:nvSpPr>
          <p:spPr>
            <a:xfrm>
              <a:off x="3409078" y="1629912"/>
              <a:ext cx="2278445" cy="461665"/>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2400" b="1" spc="150" dirty="0" smtClean="0">
                  <a:ln w="11430"/>
                  <a:solidFill>
                    <a:prstClr val="black"/>
                  </a:solidFill>
                </a:rPr>
                <a:t>Vocablo latino</a:t>
              </a:r>
              <a:endParaRPr lang="es-ES" sz="2400" b="1" spc="150" dirty="0">
                <a:ln w="11430"/>
                <a:solidFill>
                  <a:prstClr val="black"/>
                </a:solidFill>
              </a:endParaRPr>
            </a:p>
          </p:txBody>
        </p:sp>
        <p:sp>
          <p:nvSpPr>
            <p:cNvPr id="8" name="7 Rectángulo"/>
            <p:cNvSpPr/>
            <p:nvPr/>
          </p:nvSpPr>
          <p:spPr>
            <a:xfrm>
              <a:off x="3404512" y="2854676"/>
              <a:ext cx="2332112"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3600" b="1" i="1" spc="150" dirty="0" smtClean="0">
                  <a:ln w="11430"/>
                  <a:solidFill>
                    <a:srgbClr val="0070C0"/>
                  </a:solidFill>
                  <a:effectLst>
                    <a:outerShdw blurRad="25400" algn="tl" rotWithShape="0">
                      <a:srgbClr val="000000">
                        <a:alpha val="43000"/>
                      </a:srgbClr>
                    </a:outerShdw>
                  </a:effectLst>
                </a:rPr>
                <a:t>impugnare</a:t>
              </a:r>
              <a:endParaRPr lang="es-ES" sz="3600" b="1" i="1" spc="150" dirty="0">
                <a:ln w="11430"/>
                <a:solidFill>
                  <a:srgbClr val="0070C0"/>
                </a:solidFill>
                <a:effectLst>
                  <a:outerShdw blurRad="25400" algn="tl" rotWithShape="0">
                    <a:srgbClr val="000000">
                      <a:alpha val="43000"/>
                    </a:srgbClr>
                  </a:outerShdw>
                </a:effectLst>
              </a:endParaRPr>
            </a:p>
          </p:txBody>
        </p:sp>
        <p:sp>
          <p:nvSpPr>
            <p:cNvPr id="9" name="8 Flecha abajo"/>
            <p:cNvSpPr/>
            <p:nvPr/>
          </p:nvSpPr>
          <p:spPr>
            <a:xfrm>
              <a:off x="4283968" y="2285535"/>
              <a:ext cx="504056" cy="639409"/>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prstClr val="white"/>
                </a:solidFill>
              </a:endParaRPr>
            </a:p>
          </p:txBody>
        </p:sp>
        <p:cxnSp>
          <p:nvCxnSpPr>
            <p:cNvPr id="10" name="9 Conector angular"/>
            <p:cNvCxnSpPr/>
            <p:nvPr/>
          </p:nvCxnSpPr>
          <p:spPr>
            <a:xfrm rot="10800000" flipV="1">
              <a:off x="1691681" y="3177841"/>
              <a:ext cx="1515031" cy="683206"/>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10 Conector angular"/>
            <p:cNvCxnSpPr/>
            <p:nvPr/>
          </p:nvCxnSpPr>
          <p:spPr>
            <a:xfrm>
              <a:off x="5952648" y="3177842"/>
              <a:ext cx="1355656" cy="683206"/>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1275541" y="3781489"/>
              <a:ext cx="832280" cy="1015663"/>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6000" b="1" i="1" spc="150" dirty="0" smtClean="0">
                  <a:ln w="11430"/>
                  <a:solidFill>
                    <a:prstClr val="black"/>
                  </a:solidFill>
                  <a:effectLst>
                    <a:outerShdw blurRad="25400" algn="tl" rotWithShape="0">
                      <a:srgbClr val="000000">
                        <a:alpha val="43000"/>
                      </a:srgbClr>
                    </a:outerShdw>
                  </a:effectLst>
                </a:rPr>
                <a:t>in</a:t>
              </a:r>
              <a:endParaRPr lang="es-ES" sz="6000" b="1" i="1" spc="150" dirty="0">
                <a:ln w="11430"/>
                <a:solidFill>
                  <a:prstClr val="black"/>
                </a:solidFill>
                <a:effectLst>
                  <a:outerShdw blurRad="25400" algn="tl" rotWithShape="0">
                    <a:srgbClr val="000000">
                      <a:alpha val="43000"/>
                    </a:srgbClr>
                  </a:outerShdw>
                </a:effectLst>
              </a:endParaRPr>
            </a:p>
          </p:txBody>
        </p:sp>
        <p:sp>
          <p:nvSpPr>
            <p:cNvPr id="13" name="12 Rectángulo"/>
            <p:cNvSpPr/>
            <p:nvPr/>
          </p:nvSpPr>
          <p:spPr>
            <a:xfrm>
              <a:off x="5292080" y="3709481"/>
              <a:ext cx="2840393" cy="1015663"/>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6000" b="1" i="1" spc="150" dirty="0" smtClean="0">
                  <a:ln w="11430"/>
                  <a:solidFill>
                    <a:prstClr val="black"/>
                  </a:solidFill>
                  <a:effectLst>
                    <a:outerShdw blurRad="25400" algn="tl" rotWithShape="0">
                      <a:srgbClr val="000000">
                        <a:alpha val="43000"/>
                      </a:srgbClr>
                    </a:outerShdw>
                  </a:effectLst>
                </a:rPr>
                <a:t>pugnare</a:t>
              </a:r>
              <a:endParaRPr lang="es-ES" sz="6000" b="1" i="1" spc="150" dirty="0">
                <a:ln w="11430"/>
                <a:solidFill>
                  <a:prstClr val="black"/>
                </a:solidFill>
                <a:effectLst>
                  <a:outerShdw blurRad="25400" algn="tl" rotWithShape="0">
                    <a:srgbClr val="000000">
                      <a:alpha val="43000"/>
                    </a:srgbClr>
                  </a:outerShdw>
                </a:effectLst>
              </a:endParaRPr>
            </a:p>
          </p:txBody>
        </p:sp>
      </p:grpSp>
      <p:sp>
        <p:nvSpPr>
          <p:cNvPr id="14" name="13 Rectángulo"/>
          <p:cNvSpPr/>
          <p:nvPr/>
        </p:nvSpPr>
        <p:spPr>
          <a:xfrm>
            <a:off x="179512" y="5529426"/>
            <a:ext cx="8784976" cy="707886"/>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4000" spc="150" dirty="0" smtClean="0">
                <a:ln w="11430"/>
                <a:solidFill>
                  <a:prstClr val="black"/>
                </a:solidFill>
              </a:rPr>
              <a:t>«Luchar contra, combatir, atacar» </a:t>
            </a:r>
            <a:endParaRPr lang="es-ES" sz="4000" spc="150" dirty="0">
              <a:ln w="11430"/>
              <a:solidFill>
                <a:prstClr val="black"/>
              </a:solidFill>
            </a:endParaRPr>
          </a:p>
        </p:txBody>
      </p:sp>
      <p:sp>
        <p:nvSpPr>
          <p:cNvPr id="2" name="1 CuadroTexto"/>
          <p:cNvSpPr txBox="1"/>
          <p:nvPr/>
        </p:nvSpPr>
        <p:spPr>
          <a:xfrm>
            <a:off x="35496" y="44624"/>
            <a:ext cx="3065075" cy="584775"/>
          </a:xfrm>
          <a:prstGeom prst="rect">
            <a:avLst/>
          </a:prstGeom>
          <a:noFill/>
        </p:spPr>
        <p:txBody>
          <a:bodyPr wrap="square" rtlCol="0">
            <a:spAutoFit/>
          </a:bodyPr>
          <a:lstStyle/>
          <a:p>
            <a:r>
              <a:rPr lang="es-ES" sz="3200" b="1" u="sng" dirty="0" smtClean="0">
                <a:latin typeface="Monotype Corsiva" pitchFamily="66" charset="0"/>
              </a:rPr>
              <a:t>Becerra Bautista</a:t>
            </a:r>
            <a:endParaRPr lang="es-ES" sz="3200" b="1" u="sng" dirty="0">
              <a:latin typeface="Monotype Corsiva" pitchFamily="66" charset="0"/>
            </a:endParaRPr>
          </a:p>
        </p:txBody>
      </p:sp>
    </p:spTree>
    <p:extLst>
      <p:ext uri="{BB962C8B-B14F-4D97-AF65-F5344CB8AC3E}">
        <p14:creationId xmlns:p14="http://schemas.microsoft.com/office/powerpoint/2010/main" val="99442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79512" y="1196752"/>
            <a:ext cx="5184576" cy="4524315"/>
          </a:xfrm>
          <a:prstGeom prst="rect">
            <a:avLst/>
          </a:prstGeom>
          <a:solidFill>
            <a:srgbClr val="FFC0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lnSpc>
                <a:spcPct val="200000"/>
              </a:lnSpc>
              <a:defRPr/>
            </a:pPr>
            <a:r>
              <a:rPr lang="es-ES" sz="3600" b="1" kern="0" spc="150" dirty="0" smtClean="0">
                <a:ln w="11430"/>
                <a:solidFill>
                  <a:sysClr val="windowText" lastClr="000000"/>
                </a:solidFill>
              </a:rPr>
              <a:t>«Luchar contra una resolución judicial, de combatir jurídicamente su validez o legalidad» </a:t>
            </a:r>
            <a:endParaRPr lang="es-ES" sz="3600" b="1" kern="0" spc="150" dirty="0">
              <a:ln w="11430"/>
              <a:solidFill>
                <a:sysClr val="windowText" lastClr="000000"/>
              </a:solidFill>
            </a:endParaRPr>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2060848"/>
            <a:ext cx="3161483" cy="2930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20982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200787" y="1196752"/>
            <a:ext cx="6670417"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defRPr/>
            </a:pPr>
            <a:r>
              <a:rPr lang="es-ES" sz="3600" b="1" kern="0" spc="150" dirty="0" smtClean="0">
                <a:ln w="11430"/>
                <a:solidFill>
                  <a:srgbClr val="FF0000"/>
                </a:solidFill>
                <a:effectLst>
                  <a:outerShdw blurRad="25400" algn="tl" rotWithShape="0">
                    <a:srgbClr val="000000">
                      <a:alpha val="43000"/>
                    </a:srgbClr>
                  </a:outerShdw>
                </a:effectLst>
              </a:rPr>
              <a:t>La peculiaridad que singulariza</a:t>
            </a:r>
            <a:endParaRPr lang="es-ES" sz="3600" b="1" kern="0" spc="150" dirty="0">
              <a:ln w="11430"/>
              <a:solidFill>
                <a:srgbClr val="FF0000"/>
              </a:solidFill>
              <a:effectLst>
                <a:outerShdw blurRad="25400" algn="tl" rotWithShape="0">
                  <a:srgbClr val="000000">
                    <a:alpha val="43000"/>
                  </a:srgbClr>
                </a:outerShdw>
              </a:effectLst>
            </a:endParaRPr>
          </a:p>
        </p:txBody>
      </p:sp>
      <p:sp>
        <p:nvSpPr>
          <p:cNvPr id="6" name="5 Rectángulo"/>
          <p:cNvSpPr/>
          <p:nvPr/>
        </p:nvSpPr>
        <p:spPr>
          <a:xfrm>
            <a:off x="2201597" y="2789591"/>
            <a:ext cx="4697633" cy="646331"/>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defRPr/>
            </a:pPr>
            <a:r>
              <a:rPr lang="es-ES" sz="3600" b="1" i="1" kern="0" spc="150" dirty="0" smtClean="0">
                <a:ln w="11430"/>
                <a:solidFill>
                  <a:srgbClr val="0070C0"/>
                </a:solidFill>
                <a:effectLst>
                  <a:outerShdw blurRad="25400" algn="tl" rotWithShape="0">
                    <a:srgbClr val="000000">
                      <a:alpha val="43000"/>
                    </a:srgbClr>
                  </a:outerShdw>
                </a:effectLst>
              </a:rPr>
              <a:t>Instancia impugnativa</a:t>
            </a:r>
            <a:endParaRPr lang="es-ES" sz="3600" b="1" i="1" kern="0" spc="150" dirty="0">
              <a:ln w="11430"/>
              <a:solidFill>
                <a:srgbClr val="0070C0"/>
              </a:solidFill>
              <a:effectLst>
                <a:outerShdw blurRad="25400" algn="tl" rotWithShape="0">
                  <a:srgbClr val="000000">
                    <a:alpha val="43000"/>
                  </a:srgbClr>
                </a:outerShdw>
              </a:effectLst>
            </a:endParaRPr>
          </a:p>
        </p:txBody>
      </p:sp>
      <p:sp>
        <p:nvSpPr>
          <p:cNvPr id="7" name="6 Flecha abajo"/>
          <p:cNvSpPr/>
          <p:nvPr/>
        </p:nvSpPr>
        <p:spPr>
          <a:xfrm>
            <a:off x="4263809" y="2150182"/>
            <a:ext cx="504056" cy="639409"/>
          </a:xfrm>
          <a:prstGeom prst="downArrow">
            <a:avLst/>
          </a:prstGeom>
          <a:solidFill>
            <a:srgbClr val="9B2D1F"/>
          </a:solidFill>
          <a:ln w="12700" cap="flat" cmpd="sng" algn="ctr">
            <a:solidFill>
              <a:srgbClr val="D34817">
                <a:shade val="50000"/>
              </a:srgbClr>
            </a:solidFill>
            <a:prstDash val="solid"/>
          </a:ln>
          <a:effectLst/>
        </p:spPr>
        <p:txBody>
          <a:bodyPr rtlCol="0" anchor="ctr"/>
          <a:lstStyle/>
          <a:p>
            <a:pPr algn="ctr">
              <a:defRPr/>
            </a:pPr>
            <a:endParaRPr lang="es-ES" kern="0" dirty="0">
              <a:solidFill>
                <a:sysClr val="window" lastClr="FFFFFF"/>
              </a:solidFill>
              <a:latin typeface="Perpetua"/>
            </a:endParaRPr>
          </a:p>
        </p:txBody>
      </p:sp>
      <p:sp>
        <p:nvSpPr>
          <p:cNvPr id="8" name="7 Rectángulo"/>
          <p:cNvSpPr/>
          <p:nvPr/>
        </p:nvSpPr>
        <p:spPr>
          <a:xfrm>
            <a:off x="728002" y="4509120"/>
            <a:ext cx="7684189" cy="2031325"/>
          </a:xfrm>
          <a:prstGeom prst="rect">
            <a:avLst/>
          </a:prstGeom>
          <a:solidFill>
            <a:srgbClr val="FFFF00"/>
          </a:solidFill>
        </p:spPr>
        <p:txBody>
          <a:bodyPr wrap="square" lIns="91440" tIns="45720" rIns="91440" bIns="45720">
            <a:spAutoFit/>
            <a:scene3d>
              <a:camera prst="orthographicFront"/>
              <a:lightRig rig="soft" dir="t">
                <a:rot lat="0" lon="0" rev="10800000"/>
              </a:lightRig>
            </a:scene3d>
            <a:sp3d>
              <a:bevelT w="27940" h="12700"/>
              <a:contourClr>
                <a:srgbClr val="DDDDDD"/>
              </a:contourClr>
            </a:sp3d>
          </a:bodyPr>
          <a:lstStyle/>
          <a:p>
            <a:pPr algn="ctr">
              <a:lnSpc>
                <a:spcPct val="150000"/>
              </a:lnSpc>
              <a:defRPr/>
            </a:pPr>
            <a:r>
              <a:rPr lang="es-ES" sz="2800" b="1" kern="0" spc="150" dirty="0" smtClean="0">
                <a:ln w="11430"/>
                <a:solidFill>
                  <a:sysClr val="windowText" lastClr="000000"/>
                </a:solidFill>
                <a:latin typeface="Aharoni" pitchFamily="2" charset="-79"/>
                <a:cs typeface="Aharoni" pitchFamily="2" charset="-79"/>
              </a:rPr>
              <a:t>Es </a:t>
            </a:r>
            <a:r>
              <a:rPr lang="es-ES" sz="2800" b="1" kern="0" spc="150" dirty="0">
                <a:ln w="11430"/>
                <a:solidFill>
                  <a:sysClr val="windowText" lastClr="000000"/>
                </a:solidFill>
                <a:latin typeface="Aharoni" pitchFamily="2" charset="-79"/>
                <a:cs typeface="Aharoni" pitchFamily="2" charset="-79"/>
              </a:rPr>
              <a:t>l</a:t>
            </a:r>
            <a:r>
              <a:rPr lang="es-ES" sz="2800" b="1" kern="0" spc="150" dirty="0" smtClean="0">
                <a:ln w="11430"/>
                <a:solidFill>
                  <a:sysClr val="windowText" lastClr="000000"/>
                </a:solidFill>
                <a:latin typeface="Aharoni" pitchFamily="2" charset="-79"/>
                <a:cs typeface="Aharoni" pitchFamily="2" charset="-79"/>
              </a:rPr>
              <a:t>a pretensión de resistir la existencia, producción o los efectos de cierta clase de actos jurídicos</a:t>
            </a:r>
          </a:p>
        </p:txBody>
      </p:sp>
      <p:sp>
        <p:nvSpPr>
          <p:cNvPr id="9" name="8 CuadroTexto"/>
          <p:cNvSpPr txBox="1"/>
          <p:nvPr/>
        </p:nvSpPr>
        <p:spPr>
          <a:xfrm>
            <a:off x="323528" y="260648"/>
            <a:ext cx="3065075" cy="584775"/>
          </a:xfrm>
          <a:prstGeom prst="rect">
            <a:avLst/>
          </a:prstGeom>
          <a:noFill/>
        </p:spPr>
        <p:txBody>
          <a:bodyPr wrap="square" rtlCol="0">
            <a:spAutoFit/>
          </a:bodyPr>
          <a:lstStyle/>
          <a:p>
            <a:pPr algn="ctr"/>
            <a:r>
              <a:rPr lang="es-ES" sz="3200" b="1" u="sng" dirty="0" smtClean="0">
                <a:solidFill>
                  <a:prstClr val="black"/>
                </a:solidFill>
                <a:latin typeface="Monotype Corsiva" pitchFamily="66" charset="0"/>
              </a:rPr>
              <a:t>Briseño Sierra</a:t>
            </a:r>
            <a:endParaRPr lang="es-ES" sz="3200" b="1" u="sng" dirty="0">
              <a:solidFill>
                <a:prstClr val="black"/>
              </a:solidFill>
              <a:latin typeface="Monotype Corsiva" pitchFamily="66" charset="0"/>
            </a:endParaRPr>
          </a:p>
        </p:txBody>
      </p:sp>
      <p:sp>
        <p:nvSpPr>
          <p:cNvPr id="3" name="2 Rectángulo"/>
          <p:cNvSpPr/>
          <p:nvPr/>
        </p:nvSpPr>
        <p:spPr>
          <a:xfrm>
            <a:off x="2284097" y="3597648"/>
            <a:ext cx="4572000" cy="400110"/>
          </a:xfrm>
          <a:prstGeom prst="rect">
            <a:avLst/>
          </a:prstGeom>
        </p:spPr>
        <p:txBody>
          <a:bodyPr>
            <a:spAutoFit/>
          </a:bodyPr>
          <a:lstStyle/>
          <a:p>
            <a:pPr algn="ctr">
              <a:defRPr/>
            </a:pPr>
            <a:r>
              <a:rPr lang="es-ES" sz="2000" b="1" kern="0" spc="150" dirty="0" smtClean="0">
                <a:ln w="11430"/>
                <a:solidFill>
                  <a:sysClr val="windowText" lastClr="000000"/>
                </a:solidFill>
                <a:latin typeface="Aharoni" pitchFamily="2" charset="-79"/>
                <a:cs typeface="Aharoni" pitchFamily="2" charset="-79"/>
              </a:rPr>
              <a:t>Segunda </a:t>
            </a:r>
            <a:r>
              <a:rPr lang="es-ES" sz="2000" b="1" kern="0" spc="150" dirty="0">
                <a:ln w="11430"/>
                <a:solidFill>
                  <a:sysClr val="windowText" lastClr="000000"/>
                </a:solidFill>
                <a:latin typeface="Aharoni" pitchFamily="2" charset="-79"/>
                <a:cs typeface="Aharoni" pitchFamily="2" charset="-79"/>
              </a:rPr>
              <a:t>instancia</a:t>
            </a:r>
          </a:p>
        </p:txBody>
      </p:sp>
    </p:spTree>
    <p:extLst>
      <p:ext uri="{BB962C8B-B14F-4D97-AF65-F5344CB8AC3E}">
        <p14:creationId xmlns:p14="http://schemas.microsoft.com/office/powerpoint/2010/main" val="207747803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TotalTime>
  <Words>672</Words>
  <Application>Microsoft Office PowerPoint</Application>
  <PresentationFormat>Presentación en pantalla (4:3)</PresentationFormat>
  <Paragraphs>88</Paragraphs>
  <Slides>14</Slides>
  <Notes>0</Notes>
  <HiddenSlides>0</HiddenSlides>
  <MMClips>0</MMClips>
  <ScaleCrop>false</ScaleCrop>
  <HeadingPairs>
    <vt:vector size="4" baseType="variant">
      <vt:variant>
        <vt:lpstr>Tema</vt:lpstr>
      </vt:variant>
      <vt:variant>
        <vt:i4>2</vt:i4>
      </vt:variant>
      <vt:variant>
        <vt:lpstr>Títulos de diapositiva</vt:lpstr>
      </vt:variant>
      <vt:variant>
        <vt:i4>14</vt:i4>
      </vt:variant>
    </vt:vector>
  </HeadingPairs>
  <TitlesOfParts>
    <vt:vector size="16" baseType="lpstr">
      <vt:lpstr>Tema de Office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Toshiba</cp:lastModifiedBy>
  <cp:revision>38</cp:revision>
  <dcterms:created xsi:type="dcterms:W3CDTF">2012-08-07T16:35:15Z</dcterms:created>
  <dcterms:modified xsi:type="dcterms:W3CDTF">2014-03-17T18:00:36Z</dcterms:modified>
</cp:coreProperties>
</file>